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30"/>
  </p:notesMasterIdLst>
  <p:handoutMasterIdLst>
    <p:handoutMasterId r:id="rId31"/>
  </p:handoutMasterIdLst>
  <p:sldIdLst>
    <p:sldId id="306" r:id="rId2"/>
    <p:sldId id="431" r:id="rId3"/>
    <p:sldId id="432" r:id="rId4"/>
    <p:sldId id="433" r:id="rId5"/>
    <p:sldId id="378" r:id="rId6"/>
    <p:sldId id="415" r:id="rId7"/>
    <p:sldId id="410" r:id="rId8"/>
    <p:sldId id="429" r:id="rId9"/>
    <p:sldId id="430" r:id="rId10"/>
    <p:sldId id="409" r:id="rId11"/>
    <p:sldId id="424" r:id="rId12"/>
    <p:sldId id="426" r:id="rId13"/>
    <p:sldId id="427" r:id="rId14"/>
    <p:sldId id="407" r:id="rId15"/>
    <p:sldId id="404" r:id="rId16"/>
    <p:sldId id="406" r:id="rId17"/>
    <p:sldId id="405" r:id="rId18"/>
    <p:sldId id="425" r:id="rId19"/>
    <p:sldId id="414" r:id="rId20"/>
    <p:sldId id="428" r:id="rId21"/>
    <p:sldId id="416" r:id="rId22"/>
    <p:sldId id="418" r:id="rId23"/>
    <p:sldId id="419" r:id="rId24"/>
    <p:sldId id="420" r:id="rId25"/>
    <p:sldId id="421" r:id="rId26"/>
    <p:sldId id="422" r:id="rId27"/>
    <p:sldId id="423" r:id="rId28"/>
    <p:sldId id="317" r:id="rId2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469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095">
          <p15:clr>
            <a:srgbClr val="A4A3A4"/>
          </p15:clr>
        </p15:guide>
        <p15:guide id="4" orient="horz" pos="882">
          <p15:clr>
            <a:srgbClr val="A4A3A4"/>
          </p15:clr>
        </p15:guide>
        <p15:guide id="5" orient="horz" pos="2378">
          <p15:clr>
            <a:srgbClr val="A4A3A4"/>
          </p15:clr>
        </p15:guide>
        <p15:guide id="6" orient="horz" pos="1336">
          <p15:clr>
            <a:srgbClr val="A4A3A4"/>
          </p15:clr>
        </p15:guide>
        <p15:guide id="7" orient="horz" pos="2035">
          <p15:clr>
            <a:srgbClr val="A4A3A4"/>
          </p15:clr>
        </p15:guide>
        <p15:guide id="8" pos="5526">
          <p15:clr>
            <a:srgbClr val="A4A3A4"/>
          </p15:clr>
        </p15:guide>
        <p15:guide id="9" pos="343">
          <p15:clr>
            <a:srgbClr val="A4A3A4"/>
          </p15:clr>
        </p15:guide>
        <p15:guide id="10" pos="1688">
          <p15:clr>
            <a:srgbClr val="A4A3A4"/>
          </p15:clr>
        </p15:guide>
        <p15:guide id="11" pos="2448">
          <p15:clr>
            <a:srgbClr val="A4A3A4"/>
          </p15:clr>
        </p15:guide>
        <p15:guide id="12" pos="5399">
          <p15:clr>
            <a:srgbClr val="A4A3A4"/>
          </p15:clr>
        </p15:guide>
        <p15:guide id="13" orient="horz" pos="352">
          <p15:clr>
            <a:srgbClr val="A4A3A4"/>
          </p15:clr>
        </p15:guide>
        <p15:guide id="14" orient="horz" pos="3131">
          <p15:clr>
            <a:srgbClr val="A4A3A4"/>
          </p15:clr>
        </p15:guide>
        <p15:guide id="15" orient="horz" pos="2321">
          <p15:clr>
            <a:srgbClr val="A4A3A4"/>
          </p15:clr>
        </p15:guide>
        <p15:guide id="16" orient="horz" pos="662">
          <p15:clr>
            <a:srgbClr val="A4A3A4"/>
          </p15:clr>
        </p15:guide>
        <p15:guide id="17" orient="horz" pos="1784">
          <p15:clr>
            <a:srgbClr val="A4A3A4"/>
          </p15:clr>
        </p15:guide>
        <p15:guide id="18" orient="horz" pos="1002">
          <p15:clr>
            <a:srgbClr val="A4A3A4"/>
          </p15:clr>
        </p15:guide>
        <p15:guide id="19" orient="horz" pos="1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D15"/>
    <a:srgbClr val="666666"/>
    <a:srgbClr val="4C4C4C"/>
    <a:srgbClr val="505150"/>
    <a:srgbClr val="FF9900"/>
    <a:srgbClr val="EA9A35"/>
    <a:srgbClr val="F67309"/>
    <a:srgbClr val="F27209"/>
    <a:srgbClr val="E46C0A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0" autoAdjust="0"/>
    <p:restoredTop sz="80691" autoAdjust="0"/>
  </p:normalViewPr>
  <p:slideViewPr>
    <p:cSldViewPr snapToGrid="0" snapToObjects="1">
      <p:cViewPr varScale="1">
        <p:scale>
          <a:sx n="97" d="100"/>
          <a:sy n="97" d="100"/>
        </p:scale>
        <p:origin x="810" y="84"/>
      </p:cViewPr>
      <p:guideLst>
        <p:guide orient="horz" pos="469"/>
        <p:guide orient="horz" pos="4175"/>
        <p:guide orient="horz" pos="3095"/>
        <p:guide orient="horz" pos="882"/>
        <p:guide orient="horz" pos="2378"/>
        <p:guide orient="horz" pos="1336"/>
        <p:guide orient="horz" pos="2035"/>
        <p:guide pos="5526"/>
        <p:guide pos="343"/>
        <p:guide pos="1688"/>
        <p:guide pos="2448"/>
        <p:guide pos="5399"/>
        <p:guide orient="horz" pos="352"/>
        <p:guide orient="horz" pos="3131"/>
        <p:guide orient="horz" pos="2321"/>
        <p:guide orient="horz" pos="662"/>
        <p:guide orient="horz" pos="1784"/>
        <p:guide orient="horz" pos="1002"/>
        <p:guide orient="horz" pos="1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01C31-AEC4-8F46-98CD-B4810132026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EA3D-58C3-7B42-ABF0-ED4EAE3D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18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651380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25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797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8950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RAPID</a:t>
            </a:r>
            <a:r>
              <a:rPr lang="en-US" baseline="0" dirty="0" smtClean="0"/>
              <a:t> DEPLOYMENT :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ea typeface="Arial"/>
                <a:cs typeface="Arial"/>
                <a:sym typeface="Arial"/>
              </a:rPr>
              <a:t>(more slines, maximize performance, constant upgrades)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Arial"/>
                <a:cs typeface="Arial"/>
                <a:sym typeface="Wingdings"/>
              </a:rPr>
              <a:t>Across all packaging operations</a:t>
            </a:r>
            <a:r>
              <a:rPr lang="en-US" baseline="0" dirty="0">
                <a:ea typeface="+mn-ea"/>
                <a:cs typeface="+mn-cs"/>
                <a:sym typeface="Wingdings"/>
              </a:rPr>
              <a:t> </a:t>
            </a:r>
            <a:r>
              <a:rPr lang="en-US" baseline="0" dirty="0" smtClean="0">
                <a:ea typeface="+mn-ea"/>
                <a:cs typeface="+mn-cs"/>
                <a:sym typeface="Wingdings"/>
              </a:rPr>
              <a:t>– palletizing, post lot rework, QA release, shipping,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ea typeface="+mn-ea"/>
              <a:cs typeface="+mn-cs"/>
              <a:sym typeface="Wingding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ea typeface="+mn-ea"/>
              <a:cs typeface="+mn-cs"/>
              <a:sym typeface="Wingding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ea typeface="+mn-ea"/>
              <a:cs typeface="+mn-cs"/>
              <a:sym typeface="Wingding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a typeface="+mn-ea"/>
                <a:cs typeface="+mn-cs"/>
                <a:sym typeface="Wingdings"/>
              </a:rPr>
              <a:t>Only one to provide an end-to-end platform.  Fully integrated. </a:t>
            </a:r>
            <a:endParaRPr lang="en-US" dirty="0" smtClean="0"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0126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POWERED</a:t>
            </a:r>
            <a:r>
              <a:rPr lang="en-US" baseline="0" dirty="0" smtClean="0"/>
              <a:t> BY SYSTECH – MACHINES POWERED BY SYSTECH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41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765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UniSeries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 reduces risk and delivers rapid deployments through solution standardization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3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3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635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288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893077" y="1"/>
            <a:ext cx="2135707" cy="40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1848555"/>
            <a:ext cx="4578178" cy="1065389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0" y="2949893"/>
            <a:ext cx="4578178" cy="32388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rgbClr val="FD8D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657601" y="3290896"/>
            <a:ext cx="4578180" cy="397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6" descr="Systech_Mar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68299" r="14039"/>
          <a:stretch/>
        </p:blipFill>
        <p:spPr>
          <a:xfrm>
            <a:off x="407726" y="1"/>
            <a:ext cx="1704940" cy="825959"/>
          </a:xfrm>
          <a:prstGeom prst="rect">
            <a:avLst/>
          </a:prstGeom>
        </p:spPr>
      </p:pic>
      <p:sp>
        <p:nvSpPr>
          <p:cNvPr id="12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384890" y="3918454"/>
            <a:ext cx="4459108" cy="952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baseline="0" dirty="0" smtClean="0">
                <a:solidFill>
                  <a:srgbClr val="FD8D15"/>
                </a:solidFill>
              </a:defRPr>
            </a:lvl1pPr>
          </a:lstStyle>
          <a:p>
            <a:pPr lvl="0"/>
            <a:r>
              <a:rPr lang="en-US" dirty="0" smtClean="0"/>
              <a:t>Add Custom Logo Here</a:t>
            </a:r>
          </a:p>
        </p:txBody>
      </p:sp>
      <p:pic>
        <p:nvPicPr>
          <p:cNvPr id="13" name="Picture 12" descr="Systech_Logo_Pantone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9" y="2013923"/>
            <a:ext cx="2976372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45026" y="842963"/>
            <a:ext cx="4041775" cy="375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843382"/>
            <a:ext cx="4041775" cy="3750845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9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4280" y="843381"/>
            <a:ext cx="4022524" cy="3750846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57201" y="843381"/>
            <a:ext cx="4030663" cy="1762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2718616"/>
            <a:ext cx="4030663" cy="1876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4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810000" y="1486433"/>
            <a:ext cx="2719388" cy="521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A6EBB"/>
                </a:solidFill>
              </a:defRPr>
            </a:lvl1pPr>
          </a:lstStyle>
          <a:p>
            <a:pPr lvl="0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3810004" y="2173290"/>
            <a:ext cx="4788367" cy="20035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>
                <a:solidFill>
                  <a:srgbClr val="FD8D1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1600201"/>
            <a:ext cx="1981200" cy="16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22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008297" y="2"/>
            <a:ext cx="2135707" cy="698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1337" y="2186264"/>
            <a:ext cx="3872236" cy="496882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400">
                <a:solidFill>
                  <a:srgbClr val="FD8D15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683887" y="2689882"/>
            <a:ext cx="3849687" cy="4336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 marL="0" indent="0">
              <a:buNone/>
              <a:defRPr sz="1200">
                <a:solidFill>
                  <a:srgbClr val="666666"/>
                </a:solidFill>
              </a:defRPr>
            </a:lvl2pPr>
          </a:lstStyle>
          <a:p>
            <a:pPr lvl="1"/>
            <a:r>
              <a:rPr lang="en-US" dirty="0" smtClean="0"/>
              <a:t>First Last Name</a:t>
            </a:r>
          </a:p>
          <a:p>
            <a:pPr lvl="1"/>
            <a:r>
              <a:rPr lang="en-US" dirty="0" err="1" smtClean="0"/>
              <a:t>www.SystechOne.com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pic>
        <p:nvPicPr>
          <p:cNvPr id="14" name="Picture 13" descr="Systech_Mar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68299" r="14039"/>
          <a:stretch/>
        </p:blipFill>
        <p:spPr>
          <a:xfrm>
            <a:off x="407726" y="1"/>
            <a:ext cx="1704940" cy="825959"/>
          </a:xfrm>
          <a:prstGeom prst="rect">
            <a:avLst/>
          </a:prstGeom>
        </p:spPr>
      </p:pic>
      <p:pic>
        <p:nvPicPr>
          <p:cNvPr id="17" name="Picture 16" descr="Systech_Logo_Pantone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9" y="1970248"/>
            <a:ext cx="3135821" cy="9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&amp;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45026" y="842963"/>
            <a:ext cx="4041775" cy="375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843382"/>
            <a:ext cx="4041775" cy="3750845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tabLst/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008293" y="103258"/>
            <a:ext cx="2135707" cy="1218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1848555"/>
            <a:ext cx="4584357" cy="1065389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0" y="2949893"/>
            <a:ext cx="4584357" cy="32388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rgbClr val="FD8D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657601" y="3290896"/>
            <a:ext cx="4584359" cy="397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2" name="Picture 11" descr="Systech_Mar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68299" r="14039"/>
          <a:stretch/>
        </p:blipFill>
        <p:spPr>
          <a:xfrm>
            <a:off x="407726" y="1"/>
            <a:ext cx="1704940" cy="825959"/>
          </a:xfrm>
          <a:prstGeom prst="rect">
            <a:avLst/>
          </a:prstGeom>
        </p:spPr>
      </p:pic>
      <p:pic>
        <p:nvPicPr>
          <p:cNvPr id="14" name="Picture 13" descr="Systech_Logo_Pantone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9" y="2013923"/>
            <a:ext cx="2976372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800593" y="1992487"/>
            <a:ext cx="4770320" cy="23537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 b="0">
                <a:solidFill>
                  <a:srgbClr val="666666"/>
                </a:solidFill>
              </a:defRPr>
            </a:lvl1pPr>
          </a:lstStyle>
          <a:p>
            <a:r>
              <a:rPr lang="en-US" dirty="0" err="1" smtClean="0"/>
              <a:t>Systech</a:t>
            </a:r>
            <a:r>
              <a:rPr lang="en-US" dirty="0" smtClean="0"/>
              <a:t> is the global technology leader in anti-counterfeiting, </a:t>
            </a:r>
            <a:br>
              <a:rPr lang="en-US" dirty="0" smtClean="0"/>
            </a:br>
            <a:r>
              <a:rPr lang="en-US" dirty="0" smtClean="0"/>
              <a:t>product safety, consumer and brand protection. </a:t>
            </a:r>
            <a:r>
              <a:rPr lang="en-US" dirty="0" err="1" smtClean="0"/>
              <a:t>Systech</a:t>
            </a:r>
            <a:r>
              <a:rPr lang="en-US" dirty="0" smtClean="0"/>
              <a:t> pioneered serialization and is defining the future of authentication.</a:t>
            </a:r>
          </a:p>
          <a:p>
            <a:endParaRPr lang="en-US" dirty="0" smtClean="0"/>
          </a:p>
          <a:p>
            <a:r>
              <a:rPr lang="en-US" dirty="0" err="1" smtClean="0"/>
              <a:t>Systech</a:t>
            </a:r>
            <a:r>
              <a:rPr lang="en-US" dirty="0" smtClean="0"/>
              <a:t> unifies and optimizes authentication, enterprise serialization and track and-trace technologies to ensure regulatory compliance, mitigate risk, and drive efficiency and profitability.</a:t>
            </a:r>
          </a:p>
          <a:p>
            <a:endParaRPr lang="en-US" dirty="0" smtClean="0"/>
          </a:p>
          <a:p>
            <a:r>
              <a:rPr lang="en-US" dirty="0" smtClean="0"/>
              <a:t>For 30 years, </a:t>
            </a:r>
            <a:r>
              <a:rPr lang="en-US" dirty="0" err="1" smtClean="0"/>
              <a:t>Systech’s</a:t>
            </a:r>
            <a:r>
              <a:rPr lang="en-US" dirty="0" smtClean="0"/>
              <a:t> innovation has led best practices </a:t>
            </a:r>
            <a:br>
              <a:rPr lang="en-US" dirty="0" smtClean="0"/>
            </a:br>
            <a:r>
              <a:rPr lang="en-US" dirty="0" smtClean="0"/>
              <a:t>for key brands representing industries across consumer </a:t>
            </a:r>
            <a:br>
              <a:rPr lang="en-US" dirty="0" smtClean="0"/>
            </a:br>
            <a:r>
              <a:rPr lang="en-US" dirty="0" smtClean="0"/>
              <a:t>packaged goods, food and beverage, aviation and automotive </a:t>
            </a:r>
            <a:br>
              <a:rPr lang="en-US" dirty="0" smtClean="0"/>
            </a:br>
            <a:r>
              <a:rPr lang="en-US" dirty="0" smtClean="0"/>
              <a:t>and life sciences. </a:t>
            </a:r>
            <a:r>
              <a:rPr lang="en-US" dirty="0" err="1" smtClean="0"/>
              <a:t>Systech</a:t>
            </a:r>
            <a:r>
              <a:rPr lang="en-US" dirty="0" smtClean="0"/>
              <a:t> works globally with 19 of the top </a:t>
            </a:r>
            <a:br>
              <a:rPr lang="en-US" dirty="0" smtClean="0"/>
            </a:br>
            <a:r>
              <a:rPr lang="en-US" dirty="0" smtClean="0"/>
              <a:t>20 pharmaceutical companies.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10000" y="1486433"/>
            <a:ext cx="4760913" cy="3762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A6EBB"/>
                </a:solidFill>
              </a:defRPr>
            </a:lvl1pPr>
          </a:lstStyle>
          <a:p>
            <a:pPr lvl="0"/>
            <a:r>
              <a:rPr lang="en-US" dirty="0" smtClean="0"/>
              <a:t>ABOUT SYSTECH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1600201"/>
            <a:ext cx="1981200" cy="16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78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1742"/>
            <a:ext cx="6400800" cy="542925"/>
          </a:xfrm>
        </p:spPr>
        <p:txBody>
          <a:bodyPr anchor="b"/>
          <a:lstStyle>
            <a:lvl1pPr>
              <a:defRPr lang="en-US" dirty="0">
                <a:solidFill>
                  <a:srgbClr val="2A6E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382"/>
            <a:ext cx="8229600" cy="3626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8D15"/>
                </a:solidFill>
              </a:defRPr>
            </a:lvl1pPr>
            <a:lvl2pPr marL="517525" indent="-225425">
              <a:defRPr>
                <a:solidFill>
                  <a:srgbClr val="666666"/>
                </a:solidFill>
              </a:defRPr>
            </a:lvl2pPr>
            <a:lvl3pPr marL="858838" indent="-227013">
              <a:defRPr>
                <a:solidFill>
                  <a:srgbClr val="666666"/>
                </a:solidFill>
              </a:defRPr>
            </a:lvl3pPr>
            <a:lvl4pPr marL="1082675" indent="-228600">
              <a:tabLst/>
              <a:defRPr>
                <a:solidFill>
                  <a:srgbClr val="666666"/>
                </a:solidFill>
              </a:defRPr>
            </a:lvl4pPr>
            <a:lvl5pPr marL="1376363" indent="-228600"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6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810000" y="1486433"/>
            <a:ext cx="4459111" cy="521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A6EBB"/>
                </a:solidFill>
              </a:defRPr>
            </a:lvl1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3810003" y="1954223"/>
            <a:ext cx="4459108" cy="952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>
                <a:solidFill>
                  <a:srgbClr val="FD8D1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1600201"/>
            <a:ext cx="1981200" cy="16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09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10003" y="2112904"/>
            <a:ext cx="4515556" cy="40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2A6EBB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3810007" y="2496101"/>
            <a:ext cx="4515553" cy="952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FD8D1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1600201"/>
            <a:ext cx="1981200" cy="16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1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5435"/>
            <a:ext cx="6400800" cy="5429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43382"/>
            <a:ext cx="4038600" cy="3750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43382"/>
            <a:ext cx="4038600" cy="3750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mtClean="0">
                <a:solidFill>
                  <a:srgbClr val="FD8D15"/>
                </a:solidFill>
              </a:defRPr>
            </a:lvl1pPr>
            <a:lvl2pPr>
              <a:defRPr lang="en-US" smtClean="0">
                <a:solidFill>
                  <a:srgbClr val="666666"/>
                </a:solidFill>
              </a:defRPr>
            </a:lvl2pPr>
            <a:lvl3pPr>
              <a:defRPr lang="en-US" smtClean="0">
                <a:solidFill>
                  <a:srgbClr val="666666"/>
                </a:solidFill>
              </a:defRPr>
            </a:lvl3pPr>
            <a:lvl4pPr>
              <a:defRPr lang="en-US" smtClean="0">
                <a:solidFill>
                  <a:srgbClr val="666666"/>
                </a:solidFill>
              </a:defRPr>
            </a:lvl4pPr>
            <a:lvl5pPr>
              <a:defRPr lang="en-US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5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5435"/>
            <a:ext cx="6400800" cy="542925"/>
          </a:xfrm>
        </p:spPr>
        <p:txBody>
          <a:bodyPr/>
          <a:lstStyle>
            <a:lvl1pPr>
              <a:defRPr>
                <a:solidFill>
                  <a:srgbClr val="2A6E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842675"/>
            <a:ext cx="4040188" cy="2420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2A6E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176556"/>
            <a:ext cx="4040188" cy="3293039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842675"/>
            <a:ext cx="4041775" cy="2420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2A6E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9" y="1176556"/>
            <a:ext cx="4041775" cy="3293039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44514" y="1123972"/>
            <a:ext cx="3952875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40985" y="1123972"/>
            <a:ext cx="3952875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6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9" y="843381"/>
            <a:ext cx="4041775" cy="3750846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57201" y="842568"/>
            <a:ext cx="4030663" cy="375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0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5435"/>
            <a:ext cx="8229600" cy="542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A6A6A6"/>
                </a:solidFill>
              </a:defRPr>
            </a:lvl1pPr>
          </a:lstStyle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382"/>
            <a:ext cx="8229600" cy="362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descr="Systech_Mark.pn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9960" r="23275" b="68930"/>
          <a:stretch/>
        </p:blipFill>
        <p:spPr>
          <a:xfrm>
            <a:off x="6764230" y="4593953"/>
            <a:ext cx="1838432" cy="554257"/>
          </a:xfrm>
          <a:prstGeom prst="rect">
            <a:avLst/>
          </a:prstGeom>
        </p:spPr>
      </p:pic>
      <p:pic>
        <p:nvPicPr>
          <p:cNvPr id="16" name="Picture 15" descr="Systech_Logo_PantoneTagline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08" y="215537"/>
            <a:ext cx="1381887" cy="4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7" r:id="rId3"/>
    <p:sldLayoutId id="2147483660" r:id="rId4"/>
    <p:sldLayoutId id="2147483664" r:id="rId5"/>
    <p:sldLayoutId id="2147483661" r:id="rId6"/>
    <p:sldLayoutId id="2147483662" r:id="rId7"/>
    <p:sldLayoutId id="2147483663" r:id="rId8"/>
    <p:sldLayoutId id="2147483668" r:id="rId9"/>
    <p:sldLayoutId id="2147483669" r:id="rId10"/>
    <p:sldLayoutId id="2147483670" r:id="rId11"/>
    <p:sldLayoutId id="2147483666" r:id="rId12"/>
    <p:sldLayoutId id="2147483665" r:id="rId13"/>
    <p:sldLayoutId id="214748367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rgbClr val="2A6EBB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5000"/>
        <a:buFont typeface="Wingdings" charset="2"/>
        <a:buNone/>
        <a:defRPr sz="1600" b="1" kern="1200">
          <a:solidFill>
            <a:srgbClr val="FD8D15"/>
          </a:solidFill>
          <a:latin typeface="+mn-lt"/>
          <a:ea typeface="+mn-ea"/>
          <a:cs typeface="+mn-cs"/>
        </a:defRPr>
      </a:lvl1pPr>
      <a:lvl2pPr marL="458788" indent="-225425" algn="l" defTabSz="457200" rtl="0" eaLnBrk="1" latinLnBrk="0" hangingPunct="1">
        <a:spcBef>
          <a:spcPct val="20000"/>
        </a:spcBef>
        <a:buClr>
          <a:srgbClr val="2A6EBB"/>
        </a:buClr>
        <a:buSzPct val="70000"/>
        <a:buFont typeface="Wingdings" charset="2"/>
        <a:buChar char="§"/>
        <a:defRPr sz="1600" kern="1200">
          <a:solidFill>
            <a:srgbClr val="4C4C4C"/>
          </a:solidFill>
          <a:latin typeface="+mn-lt"/>
          <a:ea typeface="+mn-ea"/>
          <a:cs typeface="+mn-cs"/>
        </a:defRPr>
      </a:lvl2pPr>
      <a:lvl3pPr marL="801688" indent="-228600" algn="l" defTabSz="457200" rtl="0" eaLnBrk="1" latinLnBrk="0" hangingPunct="1">
        <a:spcBef>
          <a:spcPct val="20000"/>
        </a:spcBef>
        <a:buClr>
          <a:srgbClr val="2A6EBB"/>
        </a:buClr>
        <a:buSzPct val="70000"/>
        <a:buFont typeface="Wingdings" charset="2"/>
        <a:buChar char="§"/>
        <a:defRPr sz="1400" kern="1200">
          <a:solidFill>
            <a:srgbClr val="4C4C4C"/>
          </a:solidFill>
          <a:latin typeface="+mn-lt"/>
          <a:ea typeface="+mn-ea"/>
          <a:cs typeface="+mn-cs"/>
        </a:defRPr>
      </a:lvl3pPr>
      <a:lvl4pPr marL="1143000" indent="-228600" algn="l" defTabSz="457200" rtl="0" eaLnBrk="1" latinLnBrk="0" hangingPunct="1">
        <a:spcBef>
          <a:spcPct val="20000"/>
        </a:spcBef>
        <a:buClr>
          <a:srgbClr val="2A6EBB"/>
        </a:buClr>
        <a:buSzPct val="70000"/>
        <a:buFont typeface="Wingdings" charset="2"/>
        <a:buChar char="§"/>
        <a:tabLst/>
        <a:defRPr sz="1200" kern="1200">
          <a:solidFill>
            <a:srgbClr val="4C4C4C"/>
          </a:solidFill>
          <a:latin typeface="+mn-lt"/>
          <a:ea typeface="+mn-ea"/>
          <a:cs typeface="+mn-cs"/>
        </a:defRPr>
      </a:lvl4pPr>
      <a:lvl5pPr marL="1435100" indent="-228600" algn="l" defTabSz="457200" rtl="0" eaLnBrk="1" latinLnBrk="0" hangingPunct="1">
        <a:spcBef>
          <a:spcPct val="20000"/>
        </a:spcBef>
        <a:buClr>
          <a:srgbClr val="2A6EBB"/>
        </a:buClr>
        <a:buSzPct val="70000"/>
        <a:buFont typeface="Wingdings" charset="2"/>
        <a:buChar char="§"/>
        <a:tabLst/>
        <a:defRPr sz="10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4585964" y="1433521"/>
            <a:ext cx="3872236" cy="106538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Serialization an overview</a:t>
            </a:r>
            <a:endParaRPr lang="en" sz="2400" dirty="0"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4585964" y="2498910"/>
            <a:ext cx="3872236" cy="5990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Brand Protection Through </a:t>
            </a:r>
            <a:br>
              <a:rPr lang="en-US" dirty="0" smtClean="0"/>
            </a:br>
            <a:r>
              <a:rPr lang="en-US" dirty="0" smtClean="0"/>
              <a:t>Serialization and Authentication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Presented by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Alastair Taylor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Regional Sales Manager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85964" y="3964813"/>
            <a:ext cx="3856975" cy="397075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May 24th 2016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91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21" y="-25371"/>
            <a:ext cx="9236241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4 </a:t>
            </a:r>
            <a:r>
              <a:rPr lang="en-US" dirty="0" err="1" smtClean="0"/>
              <a:t>UniTrace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382"/>
            <a:ext cx="4038600" cy="121942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20"/>
              </a:spcBef>
              <a:buClr>
                <a:srgbClr val="2A6EBB"/>
              </a:buClr>
            </a:pPr>
            <a:r>
              <a:rPr lang="en-US" dirty="0" smtClean="0">
                <a:ea typeface="Arial"/>
                <a:cs typeface="Arial"/>
                <a:sym typeface="Arial"/>
              </a:rPr>
              <a:t>Serialization </a:t>
            </a:r>
            <a:endParaRPr lang="en-US" dirty="0"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Data exchange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Serial number generation &amp; management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Third parties &amp; Multiple suppliers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EPCIS repository</a:t>
            </a: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3382"/>
            <a:ext cx="4038600" cy="121942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20"/>
              </a:spcBef>
              <a:buClr>
                <a:srgbClr val="2A6EBB"/>
              </a:buClr>
            </a:pPr>
            <a:r>
              <a:rPr lang="en-US" dirty="0">
                <a:ea typeface="Arial"/>
                <a:cs typeface="Arial"/>
              </a:rPr>
              <a:t>Track &amp; Trace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Validate source content at production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Visibility and reporting of supply chain movement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Exception handling 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</a:rPr>
              <a:t>support</a:t>
            </a:r>
            <a:endParaRPr lang="en-US" b="0" dirty="0">
              <a:solidFill>
                <a:srgbClr val="666666"/>
              </a:solidFill>
              <a:ea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 Systech International. Last updated August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6334415" y="2973085"/>
            <a:ext cx="1598983" cy="16602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45000">
                <a:schemeClr val="bg1"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674195" y="2963967"/>
            <a:ext cx="1598984" cy="16602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45000">
                <a:schemeClr val="bg1"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013976" y="2989680"/>
            <a:ext cx="1598982" cy="16602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45000">
                <a:schemeClr val="bg1"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1351506" y="2962043"/>
            <a:ext cx="1598984" cy="16602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45000">
                <a:schemeClr val="bg1"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6" t="22828" r="26861" b="24755"/>
          <a:stretch/>
        </p:blipFill>
        <p:spPr>
          <a:xfrm>
            <a:off x="5200323" y="3203808"/>
            <a:ext cx="538162" cy="60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30403" b="54413"/>
          <a:stretch/>
        </p:blipFill>
        <p:spPr>
          <a:xfrm>
            <a:off x="1305258" y="2516188"/>
            <a:ext cx="6643129" cy="503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6" y="3090891"/>
            <a:ext cx="1198175" cy="945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56" y="3020828"/>
            <a:ext cx="1561014" cy="1054739"/>
          </a:xfrm>
          <a:prstGeom prst="rect">
            <a:avLst/>
          </a:prstGeom>
        </p:spPr>
      </p:pic>
      <p:sp>
        <p:nvSpPr>
          <p:cNvPr id="15" name="Flowchart: Merge 14"/>
          <p:cNvSpPr/>
          <p:nvPr/>
        </p:nvSpPr>
        <p:spPr>
          <a:xfrm>
            <a:off x="2114366" y="3804444"/>
            <a:ext cx="213119" cy="138229"/>
          </a:xfrm>
          <a:prstGeom prst="flowChartMerge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497" y="3810014"/>
            <a:ext cx="1568400" cy="864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1" t="27449" r="36867" b="29420"/>
          <a:stretch/>
        </p:blipFill>
        <p:spPr>
          <a:xfrm>
            <a:off x="3584035" y="3271428"/>
            <a:ext cx="488676" cy="5938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8763" y="2998760"/>
            <a:ext cx="6519820" cy="214546"/>
          </a:xfrm>
          <a:prstGeom prst="rect">
            <a:avLst/>
          </a:prstGeom>
          <a:solidFill>
            <a:srgbClr val="2A6EBB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1487669" y="3010359"/>
            <a:ext cx="14077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Manufacturing / Packaging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9412" y="3010359"/>
            <a:ext cx="652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Distributor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2947" y="3019332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Wholesaler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9739" y="3020297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Pharmacy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86" y="3779963"/>
            <a:ext cx="1083341" cy="9246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85" y="3804444"/>
            <a:ext cx="1083341" cy="9246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77" y="3804444"/>
            <a:ext cx="1083341" cy="9246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84" y="3637943"/>
            <a:ext cx="1169135" cy="9647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83" y="3456316"/>
            <a:ext cx="801553" cy="8489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03" y="3653634"/>
            <a:ext cx="1169135" cy="9647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38" y="3637943"/>
            <a:ext cx="1169135" cy="9647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37" y="3456316"/>
            <a:ext cx="801553" cy="8489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57" y="3653634"/>
            <a:ext cx="1169135" cy="9647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63" y="3638191"/>
            <a:ext cx="1169135" cy="9647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62" y="3456564"/>
            <a:ext cx="801553" cy="848957"/>
          </a:xfrm>
          <a:prstGeom prst="rect">
            <a:avLst/>
          </a:prstGeom>
        </p:spPr>
      </p:pic>
      <p:sp>
        <p:nvSpPr>
          <p:cNvPr id="34" name="Right Triangle 33"/>
          <p:cNvSpPr/>
          <p:nvPr/>
        </p:nvSpPr>
        <p:spPr>
          <a:xfrm rot="10800000">
            <a:off x="4725338" y="2524751"/>
            <a:ext cx="3207418" cy="4680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 flipH="1">
            <a:off x="1279788" y="2520395"/>
            <a:ext cx="3090000" cy="4680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4" t="32545" r="35955"/>
          <a:stretch/>
        </p:blipFill>
        <p:spPr>
          <a:xfrm>
            <a:off x="4082156" y="2071927"/>
            <a:ext cx="1057525" cy="12153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88" y="3924231"/>
            <a:ext cx="1035270" cy="9686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97" y="3924231"/>
            <a:ext cx="1035270" cy="9686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11" y="3640733"/>
            <a:ext cx="1169135" cy="9647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18" y="3927755"/>
            <a:ext cx="1035270" cy="9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4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2" y="81742"/>
            <a:ext cx="6400799" cy="542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A6EBB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UNISERIES - PRODUCT </a:t>
            </a:r>
            <a:r>
              <a:rPr lang="en-US" sz="1600" b="1" i="0" u="none" strike="noStrike" cap="none" baseline="0" dirty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FEATURES &amp; BENEFITS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457200" y="4802540"/>
            <a:ext cx="55626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dirty="0"/>
              <a:t>© 2015 Systech International. Last updated July 2015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ldNum" idx="4294967295"/>
          </p:nvPr>
        </p:nvSpPr>
        <p:spPr>
          <a:xfrm>
            <a:off x="6717811" y="480254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800" b="0" i="0" u="none" strike="noStrike" cap="none" baseline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843384"/>
            <a:ext cx="8229600" cy="37508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Noto Symbol"/>
              <a:buNone/>
            </a:pPr>
            <a:r>
              <a:rPr lang="en-US" sz="1600" b="1" i="0" u="none" strike="noStrike" cap="none" baseline="0" dirty="0" smtClean="0">
                <a:solidFill>
                  <a:srgbClr val="FD8D15"/>
                </a:solidFill>
                <a:latin typeface="Arial"/>
                <a:ea typeface="Arial"/>
                <a:cs typeface="Arial"/>
                <a:sym typeface="Arial"/>
              </a:rPr>
              <a:t>Only One</a:t>
            </a:r>
            <a:r>
              <a:rPr lang="en-US" sz="1600" b="1" i="0" u="none" strike="noStrike" cap="none" dirty="0" smtClean="0">
                <a:solidFill>
                  <a:srgbClr val="FD8D15"/>
                </a:solidFill>
                <a:latin typeface="Arial"/>
                <a:ea typeface="Arial"/>
                <a:cs typeface="Arial"/>
                <a:sym typeface="Arial"/>
              </a:rPr>
              <a:t> Serialization Platform</a:t>
            </a:r>
            <a:r>
              <a:rPr lang="en-US" sz="1600" b="1" i="0" u="none" strike="noStrike" cap="none" baseline="0" dirty="0" smtClean="0">
                <a:solidFill>
                  <a:srgbClr val="FD8D1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spcBef>
                <a:spcPts val="32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Complete data management (end-end stack, one s/w platform/one set of interfaces)</a:t>
            </a:r>
            <a:endParaRPr lang="en-US" sz="1600" b="0" i="0" u="none" strike="noStrike" cap="none" baseline="0" dirty="0" smtClean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32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Cross</a:t>
            </a:r>
            <a:r>
              <a:rPr lang="en-US" sz="1600" b="0" i="0" u="none" strike="noStrike" cap="none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functional packaging capabilities (off-line, on-line, QA post lot etc..)</a:t>
            </a:r>
          </a:p>
          <a:p>
            <a:pPr marL="285750" marR="0" lvl="0" indent="-285750" algn="l" rtl="0">
              <a:spcBef>
                <a:spcPts val="32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Over 200+ Standardized use cases</a:t>
            </a:r>
          </a:p>
          <a:p>
            <a:pPr marL="285750" marR="0" lvl="0" indent="-285750" algn="l" rtl="0">
              <a:spcBef>
                <a:spcPts val="32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Regional and global options </a:t>
            </a:r>
            <a:endParaRPr sz="1600" b="1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buClr>
                <a:srgbClr val="7F7F7F"/>
              </a:buClr>
              <a:buSzPct val="25000"/>
              <a:buFont typeface="Noto Symbol"/>
              <a:buNone/>
            </a:pPr>
            <a:r>
              <a:rPr lang="en-US" sz="1600" b="1" i="0" u="none" strike="noStrike" cap="none" baseline="0" dirty="0">
                <a:solidFill>
                  <a:srgbClr val="FD8D15"/>
                </a:solidFill>
                <a:latin typeface="Arial"/>
                <a:ea typeface="Arial"/>
                <a:cs typeface="Arial"/>
                <a:sym typeface="Arial"/>
              </a:rPr>
              <a:t>KEY </a:t>
            </a:r>
            <a:r>
              <a:rPr lang="en-US" sz="1600" b="1" i="0" u="none" strike="noStrike" cap="none" baseline="0" dirty="0" smtClean="0">
                <a:solidFill>
                  <a:srgbClr val="FD8D15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lang="en-US" sz="1600" b="0" i="0" u="none" strike="noStrike" cap="none" baseline="0" dirty="0" smtClean="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320"/>
              </a:spcBef>
              <a:buClr>
                <a:srgbClr val="2A6EBB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Ensures data integrity and license</a:t>
            </a:r>
            <a:r>
              <a:rPr lang="en-US" sz="1600" b="0" i="0" u="none" strike="noStrike" cap="none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to operate</a:t>
            </a:r>
            <a:endParaRPr lang="en-US" sz="1600" b="0" i="0" u="none" strike="noStrike" cap="none" baseline="0" dirty="0" smtClean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320"/>
              </a:spcBef>
              <a:buClr>
                <a:srgbClr val="2A6EBB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Supports complete packing integration</a:t>
            </a:r>
            <a:endParaRPr lang="en-US" sz="1600" b="0" i="0" u="none" strike="noStrike" cap="none" baseline="0" dirty="0" smtClean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Reduced TCO, minimized down-time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Rapid deployment &amp; flexibility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Ability for in depth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supply chain 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insight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Operational dashboards, analytics, an actionable intelligence</a:t>
            </a: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320"/>
              </a:spcBef>
              <a:buClr>
                <a:srgbClr val="7F7F7F"/>
              </a:buClr>
              <a:buSzPct val="75000"/>
              <a:buFont typeface="Wingdings" panose="05000000000000000000" pitchFamily="2" charset="2"/>
              <a:buChar char="§"/>
            </a:pPr>
            <a:endParaRPr lang="en-US" b="0" dirty="0">
              <a:solidFill>
                <a:srgbClr val="4C4C4C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947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 Systech International. Last updated July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spcBef>
                <a:spcPts val="320"/>
              </a:spcBef>
              <a:buClr>
                <a:srgbClr val="7F7F7F"/>
              </a:buClr>
              <a:buSzPct val="25000"/>
            </a:pPr>
            <a:r>
              <a:rPr lang="en-US" dirty="0" smtClean="0">
                <a:ea typeface="Arial"/>
                <a:cs typeface="Arial"/>
                <a:sym typeface="Arial"/>
              </a:rPr>
              <a:t>Rapid Deployment</a:t>
            </a:r>
          </a:p>
          <a:p>
            <a:pPr marL="285750" lvl="0" indent="-285750">
              <a:spcBef>
                <a:spcPts val="32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Reduces risk</a:t>
            </a:r>
          </a:p>
          <a:p>
            <a:pPr marL="285750" lvl="0" indent="-285750">
              <a:spcBef>
                <a:spcPts val="32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Delivered standardized, tested solutions</a:t>
            </a: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  <a:p>
            <a:pPr lvl="0">
              <a:spcBef>
                <a:spcPts val="320"/>
              </a:spcBef>
              <a:buClr>
                <a:srgbClr val="7F7F7F"/>
              </a:buClr>
              <a:buSzPct val="25000"/>
            </a:pPr>
            <a:r>
              <a:rPr lang="en-US" dirty="0">
                <a:ea typeface="Arial"/>
                <a:cs typeface="Arial"/>
                <a:sym typeface="Arial"/>
              </a:rPr>
              <a:t>Standardized </a:t>
            </a:r>
            <a:r>
              <a:rPr lang="en-US" dirty="0" smtClean="0">
                <a:ea typeface="Arial"/>
                <a:cs typeface="Arial"/>
                <a:sym typeface="Arial"/>
              </a:rPr>
              <a:t>Configurations</a:t>
            </a:r>
          </a:p>
          <a:p>
            <a:pPr marL="285750" lvl="0" indent="-285750">
              <a:spcBef>
                <a:spcPts val="32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Over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200 Standard use case 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templates</a:t>
            </a:r>
          </a:p>
          <a:p>
            <a:pPr marL="285750" lvl="0" indent="-285750">
              <a:spcBef>
                <a:spcPts val="32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Speed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implementation, reduce risk, avoids mistakes, pitfalls, and protect 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investment</a:t>
            </a:r>
          </a:p>
          <a:p>
            <a:r>
              <a:rPr lang="en-US" dirty="0" err="1" smtClean="0">
                <a:ea typeface="Arial"/>
                <a:cs typeface="Arial"/>
                <a:sym typeface="Arial"/>
              </a:rPr>
              <a:t>Flexibile</a:t>
            </a:r>
            <a:r>
              <a:rPr lang="en-US" dirty="0" smtClean="0">
                <a:ea typeface="Arial"/>
                <a:cs typeface="Arial"/>
                <a:sym typeface="Arial"/>
              </a:rPr>
              <a:t> Design</a:t>
            </a:r>
          </a:p>
          <a:p>
            <a:pPr marL="285750" indent="-285750"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Patented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configuration software </a:t>
            </a:r>
            <a:endParaRPr lang="en-US" b="0" dirty="0" smtClean="0">
              <a:solidFill>
                <a:srgbClr val="666666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Reduces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change 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costs</a:t>
            </a:r>
          </a:p>
          <a:p>
            <a:pPr marL="285750" indent="-285750"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Minimizes downtime</a:t>
            </a:r>
          </a:p>
          <a:p>
            <a:pPr marL="285750" indent="-285750"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Protects your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investment</a:t>
            </a:r>
          </a:p>
          <a:p>
            <a:pPr>
              <a:spcBef>
                <a:spcPts val="320"/>
              </a:spcBef>
              <a:buClr>
                <a:srgbClr val="7F7F7F"/>
              </a:buClr>
              <a:buSzPct val="25000"/>
            </a:pPr>
            <a:r>
              <a:rPr lang="en-US" dirty="0" smtClean="0">
                <a:ea typeface="Arial"/>
                <a:cs typeface="Arial"/>
                <a:sym typeface="Arial"/>
              </a:rPr>
              <a:t>Adaptable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Meets packaging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and regulatory 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needs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Add new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regulations 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– Drop into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existing deployed solutions</a:t>
            </a:r>
          </a:p>
          <a:p>
            <a:pPr lvl="0">
              <a:spcBef>
                <a:spcPts val="320"/>
              </a:spcBef>
              <a:buClr>
                <a:srgbClr val="7F7F7F"/>
              </a:buClr>
              <a:buSzPct val="25000"/>
            </a:pPr>
            <a:r>
              <a:rPr lang="en-US" dirty="0">
                <a:ea typeface="Arial"/>
                <a:cs typeface="Arial"/>
                <a:sym typeface="Arial"/>
              </a:rPr>
              <a:t>Infinitely </a:t>
            </a:r>
            <a:r>
              <a:rPr lang="en-US" dirty="0" smtClean="0">
                <a:ea typeface="Arial"/>
                <a:cs typeface="Arial"/>
                <a:sym typeface="Arial"/>
              </a:rPr>
              <a:t>Scalable</a:t>
            </a:r>
          </a:p>
          <a:p>
            <a:pPr marL="285750" lvl="0" indent="-285750">
              <a:spcBef>
                <a:spcPts val="32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Supports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any regional regulation or brand initiative with no 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customization</a:t>
            </a:r>
            <a:endParaRPr lang="en-US" dirty="0"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GUARDIAN SITE SOFTWARE (Level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 smtClean="0"/>
              <a:t>Supports centralized Master Data and Batch Work Order processing to the lines.</a:t>
            </a:r>
          </a:p>
          <a:p>
            <a:endParaRPr lang="en-US" sz="1400" dirty="0" smtClean="0"/>
          </a:p>
          <a:p>
            <a:r>
              <a:rPr lang="en-US" sz="1400" dirty="0" smtClean="0"/>
              <a:t>Self-sufficient </a:t>
            </a:r>
            <a:r>
              <a:rPr lang="en-US" sz="1400" dirty="0"/>
              <a:t>in regards to managing Line-level serialization packaging processes without the need of an  EPCIS environment.</a:t>
            </a:r>
          </a:p>
          <a:p>
            <a:endParaRPr lang="en-US" sz="1400" dirty="0" smtClean="0"/>
          </a:p>
          <a:p>
            <a:r>
              <a:rPr lang="en-US" sz="1400" dirty="0" smtClean="0"/>
              <a:t>Provides </a:t>
            </a:r>
            <a:r>
              <a:rPr lang="en-US" sz="1400" dirty="0"/>
              <a:t>a gateway between the </a:t>
            </a:r>
            <a:r>
              <a:rPr lang="en-US" sz="1400" dirty="0" smtClean="0"/>
              <a:t>Level 4 EPCIS </a:t>
            </a:r>
            <a:r>
              <a:rPr lang="en-US" sz="1400" dirty="0"/>
              <a:t>layer and the packaging line, ensuring day-to-day production needs are met.</a:t>
            </a:r>
          </a:p>
          <a:p>
            <a:endParaRPr lang="en-US" sz="1400" dirty="0" smtClean="0"/>
          </a:p>
          <a:p>
            <a:r>
              <a:rPr lang="en-US" sz="1400" dirty="0" smtClean="0"/>
              <a:t>Provides </a:t>
            </a:r>
            <a:r>
              <a:rPr lang="en-US" sz="1400" dirty="0"/>
              <a:t>the fundamental architecture to meet post packaging operations, such as; centralized pallet building, post lot rework, and re-packaging of commissioned product to meet distribution shipment needs.</a:t>
            </a:r>
          </a:p>
          <a:p>
            <a:endParaRPr lang="en-US" sz="1400" dirty="0" smtClean="0"/>
          </a:p>
          <a:p>
            <a:r>
              <a:rPr lang="en-US" sz="1400" dirty="0" smtClean="0"/>
              <a:t>Data </a:t>
            </a:r>
            <a:r>
              <a:rPr lang="en-US" sz="1400" dirty="0"/>
              <a:t>and number management with multiple high-speed packaging lines, regardless of client’s </a:t>
            </a:r>
            <a:r>
              <a:rPr lang="en-US" sz="1400" dirty="0" smtClean="0"/>
              <a:t>Level 4 EPCIS </a:t>
            </a:r>
            <a:r>
              <a:rPr lang="en-US" sz="1400" dirty="0"/>
              <a:t>integration needs.</a:t>
            </a:r>
          </a:p>
          <a:p>
            <a:endParaRPr lang="en-US" sz="1400" dirty="0" smtClean="0"/>
          </a:p>
          <a:p>
            <a:r>
              <a:rPr lang="en-US" sz="1400" dirty="0" smtClean="0"/>
              <a:t>Site-level </a:t>
            </a:r>
            <a:r>
              <a:rPr lang="en-US" sz="1400" dirty="0"/>
              <a:t>reporting on packaging and serialization metrics.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SYSTECH LEVEL 3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/>
              <a:t>Site-Level Management Console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Centralized user administration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Sophisticated collection/analysis of </a:t>
            </a:r>
            <a:r>
              <a:rPr lang="en-US" sz="1400" dirty="0" smtClean="0"/>
              <a:t>data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Master Data / Batch Work Order support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Central Pallet, Post Lot Rework, QA and Shipping Support </a:t>
            </a:r>
            <a:endParaRPr lang="en-US" sz="1400" dirty="0"/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smtClean="0"/>
              <a:t>Single </a:t>
            </a:r>
            <a:r>
              <a:rPr lang="en-US" dirty="0"/>
              <a:t>access point and data exchange hub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Management of data flows in both directions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Reduce impact on corporate repository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smtClean="0"/>
              <a:t>Bridge </a:t>
            </a:r>
            <a:r>
              <a:rPr lang="en-US" dirty="0"/>
              <a:t>between corporate LAN and manufacturing network</a:t>
            </a:r>
          </a:p>
          <a:p>
            <a:pPr lvl="1"/>
            <a:r>
              <a:rPr lang="en-US" sz="1400" dirty="0"/>
              <a:t>Supports stand-alone operations </a:t>
            </a:r>
            <a:r>
              <a:rPr lang="en-US" sz="1400" dirty="0" smtClean="0"/>
              <a:t>if communication to L4 </a:t>
            </a:r>
            <a:r>
              <a:rPr lang="en-US" sz="1400" dirty="0"/>
              <a:t>fails</a:t>
            </a:r>
          </a:p>
          <a:p>
            <a:pPr lvl="1"/>
            <a:r>
              <a:rPr lang="en-US" sz="1400" dirty="0"/>
              <a:t>Ensures data integrity throughout all levels</a:t>
            </a:r>
          </a:p>
          <a:p>
            <a:endParaRPr lang="en-US" dirty="0" smtClean="0"/>
          </a:p>
          <a:p>
            <a:r>
              <a:rPr lang="en-US" dirty="0" smtClean="0"/>
              <a:t>Complies with ISA 95 solution stack and ISA 99 network security requirements</a:t>
            </a:r>
          </a:p>
          <a:p>
            <a:endParaRPr lang="en-US" dirty="0" smtClean="0"/>
          </a:p>
          <a:p>
            <a:r>
              <a:rPr lang="en-US" dirty="0" smtClean="0"/>
              <a:t>Built in Sand-box environment that allows simulation of entire serialization process</a:t>
            </a:r>
            <a:endParaRPr lang="en-US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1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100" dirty="0"/>
          </a:p>
        </p:txBody>
      </p:sp>
      <p:grpSp>
        <p:nvGrpSpPr>
          <p:cNvPr id="5" name="Gruppieren 56"/>
          <p:cNvGrpSpPr/>
          <p:nvPr/>
        </p:nvGrpSpPr>
        <p:grpSpPr>
          <a:xfrm>
            <a:off x="6247602" y="636907"/>
            <a:ext cx="1553172" cy="2157723"/>
            <a:chOff x="2797962" y="3211925"/>
            <a:chExt cx="3683801" cy="2012124"/>
          </a:xfrm>
        </p:grpSpPr>
        <p:sp>
          <p:nvSpPr>
            <p:cNvPr id="6" name="Freeform 51"/>
            <p:cNvSpPr>
              <a:spLocks/>
            </p:cNvSpPr>
            <p:nvPr/>
          </p:nvSpPr>
          <p:spPr bwMode="gray">
            <a:xfrm>
              <a:off x="2939778" y="4735099"/>
              <a:ext cx="3446463" cy="488950"/>
            </a:xfrm>
            <a:custGeom>
              <a:avLst/>
              <a:gdLst/>
              <a:ahLst/>
              <a:cxnLst>
                <a:cxn ang="0">
                  <a:pos x="2182" y="387"/>
                </a:cxn>
                <a:cxn ang="0">
                  <a:pos x="0" y="387"/>
                </a:cxn>
                <a:cxn ang="0">
                  <a:pos x="550" y="0"/>
                </a:cxn>
                <a:cxn ang="0">
                  <a:pos x="2732" y="0"/>
                </a:cxn>
                <a:cxn ang="0">
                  <a:pos x="2182" y="387"/>
                </a:cxn>
              </a:cxnLst>
              <a:rect l="0" t="0" r="r" b="b"/>
              <a:pathLst>
                <a:path w="2732" h="387">
                  <a:moveTo>
                    <a:pt x="2182" y="387"/>
                  </a:moveTo>
                  <a:lnTo>
                    <a:pt x="0" y="387"/>
                  </a:lnTo>
                  <a:lnTo>
                    <a:pt x="550" y="0"/>
                  </a:lnTo>
                  <a:lnTo>
                    <a:pt x="2732" y="0"/>
                  </a:lnTo>
                  <a:lnTo>
                    <a:pt x="2182" y="387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scene3d>
              <a:camera prst="legacyObliqueBottom"/>
              <a:lightRig rig="threePt" dir="b"/>
            </a:scene3d>
            <a:sp3d extrusionH="444500"/>
          </p:spPr>
          <p:txBody>
            <a:bodyPr>
              <a:flatTx/>
            </a:bodyPr>
            <a:lstStyle/>
            <a:p>
              <a:endParaRPr lang="en-GB" sz="1050">
                <a:solidFill>
                  <a:srgbClr val="FFFFFF"/>
                </a:solidFill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1225" y="4633913"/>
              <a:ext cx="3030538" cy="542160"/>
            </a:xfrm>
            <a:prstGeom prst="rect">
              <a:avLst/>
            </a:prstGeom>
            <a:noFill/>
          </p:spPr>
        </p:pic>
        <p:sp>
          <p:nvSpPr>
            <p:cNvPr id="8" name="Freeform 51"/>
            <p:cNvSpPr>
              <a:spLocks/>
            </p:cNvSpPr>
            <p:nvPr/>
          </p:nvSpPr>
          <p:spPr bwMode="gray">
            <a:xfrm>
              <a:off x="2939778" y="4224924"/>
              <a:ext cx="3446463" cy="488950"/>
            </a:xfrm>
            <a:custGeom>
              <a:avLst/>
              <a:gdLst/>
              <a:ahLst/>
              <a:cxnLst>
                <a:cxn ang="0">
                  <a:pos x="2182" y="387"/>
                </a:cxn>
                <a:cxn ang="0">
                  <a:pos x="0" y="387"/>
                </a:cxn>
                <a:cxn ang="0">
                  <a:pos x="550" y="0"/>
                </a:cxn>
                <a:cxn ang="0">
                  <a:pos x="2732" y="0"/>
                </a:cxn>
                <a:cxn ang="0">
                  <a:pos x="2182" y="387"/>
                </a:cxn>
              </a:cxnLst>
              <a:rect l="0" t="0" r="r" b="b"/>
              <a:pathLst>
                <a:path w="2732" h="387">
                  <a:moveTo>
                    <a:pt x="2182" y="387"/>
                  </a:moveTo>
                  <a:lnTo>
                    <a:pt x="0" y="387"/>
                  </a:lnTo>
                  <a:lnTo>
                    <a:pt x="550" y="0"/>
                  </a:lnTo>
                  <a:lnTo>
                    <a:pt x="2732" y="0"/>
                  </a:lnTo>
                  <a:lnTo>
                    <a:pt x="2182" y="387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scene3d>
              <a:camera prst="legacyObliqueBottom"/>
              <a:lightRig rig="threePt" dir="b"/>
            </a:scene3d>
            <a:sp3d extrusionH="444500"/>
          </p:spPr>
          <p:txBody>
            <a:bodyPr>
              <a:flatTx/>
            </a:bodyPr>
            <a:lstStyle/>
            <a:p>
              <a:endParaRPr lang="en-GB" sz="1050">
                <a:solidFill>
                  <a:srgbClr val="FFFFFF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1225" y="4119563"/>
              <a:ext cx="3030538" cy="542160"/>
            </a:xfrm>
            <a:prstGeom prst="rect">
              <a:avLst/>
            </a:prstGeom>
            <a:noFill/>
          </p:spPr>
        </p:pic>
        <p:sp>
          <p:nvSpPr>
            <p:cNvPr id="10" name="Freeform 51"/>
            <p:cNvSpPr>
              <a:spLocks/>
            </p:cNvSpPr>
            <p:nvPr/>
          </p:nvSpPr>
          <p:spPr bwMode="gray">
            <a:xfrm>
              <a:off x="2939779" y="3714750"/>
              <a:ext cx="3446464" cy="488950"/>
            </a:xfrm>
            <a:custGeom>
              <a:avLst/>
              <a:gdLst/>
              <a:ahLst/>
              <a:cxnLst>
                <a:cxn ang="0">
                  <a:pos x="2182" y="387"/>
                </a:cxn>
                <a:cxn ang="0">
                  <a:pos x="0" y="387"/>
                </a:cxn>
                <a:cxn ang="0">
                  <a:pos x="550" y="0"/>
                </a:cxn>
                <a:cxn ang="0">
                  <a:pos x="2732" y="0"/>
                </a:cxn>
                <a:cxn ang="0">
                  <a:pos x="2182" y="387"/>
                </a:cxn>
              </a:cxnLst>
              <a:rect l="0" t="0" r="r" b="b"/>
              <a:pathLst>
                <a:path w="2732" h="387">
                  <a:moveTo>
                    <a:pt x="2182" y="387"/>
                  </a:moveTo>
                  <a:lnTo>
                    <a:pt x="0" y="387"/>
                  </a:lnTo>
                  <a:lnTo>
                    <a:pt x="550" y="0"/>
                  </a:lnTo>
                  <a:lnTo>
                    <a:pt x="2732" y="0"/>
                  </a:lnTo>
                  <a:lnTo>
                    <a:pt x="2182" y="38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  <a:scene3d>
              <a:camera prst="legacyObliqueBottom"/>
              <a:lightRig rig="threePt" dir="b"/>
            </a:scene3d>
            <a:sp3d extrusionH="444500"/>
          </p:spPr>
          <p:txBody>
            <a:bodyPr>
              <a:flatTx/>
            </a:bodyPr>
            <a:lstStyle/>
            <a:p>
              <a:endParaRPr lang="en-GB" sz="1050">
                <a:solidFill>
                  <a:srgbClr val="FFFFFF"/>
                </a:solidFill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1225" y="3644556"/>
              <a:ext cx="3030538" cy="542160"/>
            </a:xfrm>
            <a:prstGeom prst="rect">
              <a:avLst/>
            </a:prstGeom>
            <a:noFill/>
          </p:spPr>
        </p:pic>
        <p:sp>
          <p:nvSpPr>
            <p:cNvPr id="12" name="Freeform 51"/>
            <p:cNvSpPr>
              <a:spLocks/>
            </p:cNvSpPr>
            <p:nvPr/>
          </p:nvSpPr>
          <p:spPr bwMode="gray">
            <a:xfrm>
              <a:off x="2923111" y="3211925"/>
              <a:ext cx="3446463" cy="488950"/>
            </a:xfrm>
            <a:custGeom>
              <a:avLst/>
              <a:gdLst/>
              <a:ahLst/>
              <a:cxnLst>
                <a:cxn ang="0">
                  <a:pos x="2182" y="387"/>
                </a:cxn>
                <a:cxn ang="0">
                  <a:pos x="0" y="387"/>
                </a:cxn>
                <a:cxn ang="0">
                  <a:pos x="550" y="0"/>
                </a:cxn>
                <a:cxn ang="0">
                  <a:pos x="2732" y="0"/>
                </a:cxn>
                <a:cxn ang="0">
                  <a:pos x="2182" y="387"/>
                </a:cxn>
              </a:cxnLst>
              <a:rect l="0" t="0" r="r" b="b"/>
              <a:pathLst>
                <a:path w="2732" h="387">
                  <a:moveTo>
                    <a:pt x="2182" y="387"/>
                  </a:moveTo>
                  <a:lnTo>
                    <a:pt x="0" y="387"/>
                  </a:lnTo>
                  <a:lnTo>
                    <a:pt x="550" y="0"/>
                  </a:lnTo>
                  <a:lnTo>
                    <a:pt x="2732" y="0"/>
                  </a:lnTo>
                  <a:lnTo>
                    <a:pt x="2182" y="387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ObliqueBottom"/>
              <a:lightRig rig="threePt" dir="b"/>
            </a:scene3d>
            <a:sp3d extrusionH="444500"/>
          </p:spPr>
          <p:txBody>
            <a:bodyPr>
              <a:flatTx/>
            </a:bodyPr>
            <a:lstStyle/>
            <a:p>
              <a:endParaRPr lang="en-GB" sz="1050">
                <a:solidFill>
                  <a:srgbClr val="FFFFFF"/>
                </a:solidFill>
              </a:endParaRPr>
            </a:p>
          </p:txBody>
        </p:sp>
        <p:sp>
          <p:nvSpPr>
            <p:cNvPr id="13" name="Rectangle 107"/>
            <p:cNvSpPr>
              <a:spLocks noChangeArrowheads="1"/>
            </p:cNvSpPr>
            <p:nvPr/>
          </p:nvSpPr>
          <p:spPr bwMode="gray">
            <a:xfrm>
              <a:off x="3142491" y="3403914"/>
              <a:ext cx="2763043" cy="286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601266">
                <a:lnSpc>
                  <a:spcPct val="95000"/>
                </a:lnSpc>
                <a:spcAft>
                  <a:spcPts val="600"/>
                </a:spcAft>
              </a:pPr>
              <a:r>
                <a:rPr lang="en-GB" sz="1050" b="1" noProof="1">
                  <a:solidFill>
                    <a:schemeClr val="bg1"/>
                  </a:solidFill>
                </a:rPr>
                <a:t>Enterprise/Cloud Level</a:t>
              </a:r>
            </a:p>
          </p:txBody>
        </p:sp>
        <p:sp>
          <p:nvSpPr>
            <p:cNvPr id="14" name="Rectangle 107"/>
            <p:cNvSpPr>
              <a:spLocks noChangeArrowheads="1"/>
            </p:cNvSpPr>
            <p:nvPr/>
          </p:nvSpPr>
          <p:spPr bwMode="gray">
            <a:xfrm>
              <a:off x="2977011" y="4558158"/>
              <a:ext cx="2763043" cy="143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601266">
                <a:lnSpc>
                  <a:spcPct val="95000"/>
                </a:lnSpc>
                <a:spcAft>
                  <a:spcPts val="600"/>
                </a:spcAft>
              </a:pPr>
              <a:r>
                <a:rPr lang="en-GB" sz="1050" b="1" noProof="1">
                  <a:solidFill>
                    <a:schemeClr val="bg1"/>
                  </a:solidFill>
                </a:rPr>
                <a:t>Line Level</a:t>
              </a:r>
            </a:p>
          </p:txBody>
        </p:sp>
        <p:sp>
          <p:nvSpPr>
            <p:cNvPr id="15" name="Rectangle 107"/>
            <p:cNvSpPr>
              <a:spLocks noChangeArrowheads="1"/>
            </p:cNvSpPr>
            <p:nvPr/>
          </p:nvSpPr>
          <p:spPr bwMode="gray">
            <a:xfrm>
              <a:off x="2797962" y="3917409"/>
              <a:ext cx="3614476" cy="286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601266">
                <a:lnSpc>
                  <a:spcPct val="95000"/>
                </a:lnSpc>
                <a:spcAft>
                  <a:spcPts val="600"/>
                </a:spcAft>
              </a:pPr>
              <a:r>
                <a:rPr lang="en-GB" sz="2100" b="1" noProof="1">
                  <a:solidFill>
                    <a:schemeClr val="bg1"/>
                  </a:solidFill>
                </a:rPr>
                <a:t>Site Level</a:t>
              </a:r>
            </a:p>
          </p:txBody>
        </p:sp>
        <p:sp>
          <p:nvSpPr>
            <p:cNvPr id="16" name="Rectangle 107"/>
            <p:cNvSpPr>
              <a:spLocks noChangeArrowheads="1"/>
            </p:cNvSpPr>
            <p:nvPr/>
          </p:nvSpPr>
          <p:spPr bwMode="gray">
            <a:xfrm>
              <a:off x="2977011" y="5051290"/>
              <a:ext cx="2763043" cy="143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601266">
                <a:lnSpc>
                  <a:spcPct val="95000"/>
                </a:lnSpc>
                <a:spcAft>
                  <a:spcPts val="600"/>
                </a:spcAft>
              </a:pPr>
              <a:r>
                <a:rPr lang="en-GB" sz="1050" b="1" noProof="1">
                  <a:solidFill>
                    <a:schemeClr val="bg1"/>
                  </a:solidFill>
                </a:rPr>
                <a:t>Device Level </a:t>
              </a:r>
            </a:p>
          </p:txBody>
        </p:sp>
      </p:grpSp>
      <p:sp>
        <p:nvSpPr>
          <p:cNvPr id="17" name="AutoShape 13"/>
          <p:cNvSpPr>
            <a:spLocks noChangeArrowheads="1"/>
          </p:cNvSpPr>
          <p:nvPr/>
        </p:nvSpPr>
        <p:spPr bwMode="gray">
          <a:xfrm rot="16200000" flipH="1">
            <a:off x="6013355" y="1363128"/>
            <a:ext cx="278606" cy="309474"/>
          </a:xfrm>
          <a:prstGeom prst="downArrow">
            <a:avLst>
              <a:gd name="adj1" fmla="val 49491"/>
              <a:gd name="adj2" fmla="val 53151"/>
            </a:avLst>
          </a:prstGeom>
          <a:solidFill>
            <a:schemeClr val="tx2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15801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 LINE SOFTWARE (Level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382"/>
            <a:ext cx="4770521" cy="36262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Line Management Features including</a:t>
            </a:r>
          </a:p>
          <a:p>
            <a:pPr lvl="1"/>
            <a:r>
              <a:rPr lang="en-US" sz="1200" dirty="0"/>
              <a:t>Line Performance Metrics, Lot Reporting, Alarms Management</a:t>
            </a:r>
          </a:p>
          <a:p>
            <a:pPr lvl="1"/>
            <a:r>
              <a:rPr lang="en-US" sz="1200" dirty="0"/>
              <a:t>Procedural Controls and Device Interfaces</a:t>
            </a:r>
          </a:p>
          <a:p>
            <a:r>
              <a:rPr lang="en-US" dirty="0"/>
              <a:t>Tight productized interoperability with </a:t>
            </a:r>
            <a:r>
              <a:rPr lang="en-US" dirty="0" err="1" smtClean="0"/>
              <a:t>Sentri</a:t>
            </a:r>
            <a:r>
              <a:rPr lang="en-US" dirty="0" smtClean="0"/>
              <a:t> </a:t>
            </a:r>
            <a:r>
              <a:rPr lang="en-US" dirty="0"/>
              <a:t>Device Software</a:t>
            </a:r>
          </a:p>
          <a:p>
            <a:pPr lvl="1"/>
            <a:r>
              <a:rPr lang="en-US" sz="1200" dirty="0"/>
              <a:t>Integration of Device-level communication with Site-level operations provides automated decommissioning for failed inspections. </a:t>
            </a:r>
          </a:p>
          <a:p>
            <a:r>
              <a:rPr lang="en-US" dirty="0"/>
              <a:t>ES Workflow Management </a:t>
            </a:r>
          </a:p>
          <a:p>
            <a:pPr lvl="1"/>
            <a:r>
              <a:rPr lang="en-US" sz="1200" dirty="0"/>
              <a:t>Control and maintain item level and parent to child relationships, while associating and storing each serial number along the way.</a:t>
            </a:r>
          </a:p>
          <a:p>
            <a:pPr lvl="1"/>
            <a:r>
              <a:rPr lang="en-US" sz="1200" dirty="0"/>
              <a:t>Patented IPS logic for configuring and controlling workflows</a:t>
            </a:r>
          </a:p>
          <a:p>
            <a:pPr lvl="1"/>
            <a:r>
              <a:rPr lang="en-US" sz="1200" dirty="0"/>
              <a:t>Full in-lot rework and QA process support</a:t>
            </a:r>
          </a:p>
          <a:p>
            <a:r>
              <a:rPr lang="en-US" dirty="0"/>
              <a:t>Tight productized interoperability with </a:t>
            </a:r>
            <a:r>
              <a:rPr lang="en-US" dirty="0" smtClean="0"/>
              <a:t>Guardian </a:t>
            </a:r>
            <a:r>
              <a:rPr lang="en-US" dirty="0"/>
              <a:t>Site Software</a:t>
            </a:r>
          </a:p>
          <a:p>
            <a:pPr lvl="1"/>
            <a:r>
              <a:rPr lang="en-US" sz="1200" dirty="0"/>
              <a:t>Reduced risk integration between different vendors</a:t>
            </a:r>
          </a:p>
          <a:p>
            <a:pPr lvl="1"/>
            <a:r>
              <a:rPr lang="en-US" sz="1200" dirty="0"/>
              <a:t>Optimized communication keeps packaging lines running</a:t>
            </a:r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09" y="843382"/>
            <a:ext cx="2819399" cy="2114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3" y="2442411"/>
            <a:ext cx="2815386" cy="21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21" y="449744"/>
            <a:ext cx="2819399" cy="2206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SENTRI HARDWARE AND DEVICE SOFTWARE (Level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382"/>
            <a:ext cx="4770521" cy="36262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High-Speed inspection processing with complete suite of vision tools for </a:t>
            </a:r>
            <a:r>
              <a:rPr lang="en-US" dirty="0" smtClean="0"/>
              <a:t>pharmaceutical </a:t>
            </a:r>
            <a:r>
              <a:rPr lang="en-US" dirty="0"/>
              <a:t>packaging</a:t>
            </a:r>
          </a:p>
          <a:p>
            <a:pPr lvl="1"/>
            <a:r>
              <a:rPr lang="en-US" sz="1200" dirty="0"/>
              <a:t>Data Matrix Scoring mapped to ISO/IEC 15415 and trainable on-line</a:t>
            </a:r>
          </a:p>
          <a:p>
            <a:pPr lvl="1"/>
            <a:r>
              <a:rPr lang="en-US" sz="1200" dirty="0"/>
              <a:t>OCV, OCR, linear and 2D barcodes, print quality and other tools</a:t>
            </a:r>
          </a:p>
          <a:p>
            <a:pPr lvl="1"/>
            <a:r>
              <a:rPr lang="en-US" sz="1200" dirty="0"/>
              <a:t>User-Friendly Statistical Training Process</a:t>
            </a:r>
          </a:p>
          <a:p>
            <a:pPr lvl="1"/>
            <a:r>
              <a:rPr lang="en-US" sz="1200" dirty="0"/>
              <a:t>Advanced Pack-By-Layer solution for automatic and manual case aggregation</a:t>
            </a:r>
          </a:p>
          <a:p>
            <a:r>
              <a:rPr lang="en-US" dirty="0"/>
              <a:t>Tight productized interoperability with </a:t>
            </a:r>
            <a:r>
              <a:rPr lang="en-US" dirty="0" smtClean="0"/>
              <a:t>Advisor </a:t>
            </a:r>
            <a:r>
              <a:rPr lang="en-US" dirty="0"/>
              <a:t>Line Software </a:t>
            </a:r>
          </a:p>
          <a:p>
            <a:pPr lvl="1"/>
            <a:r>
              <a:rPr lang="en-US" sz="1200" dirty="0"/>
              <a:t>Reduced risk integration between different vendors</a:t>
            </a:r>
          </a:p>
          <a:p>
            <a:pPr lvl="1"/>
            <a:r>
              <a:rPr lang="en-US" sz="1200" dirty="0"/>
              <a:t>User Access control to vision functions and Vision Run Mode status display from a single user interface</a:t>
            </a:r>
          </a:p>
          <a:p>
            <a:pPr lvl="1"/>
            <a:r>
              <a:rPr lang="en-US" sz="1200" dirty="0"/>
              <a:t>View multiple vision inspections from a single interface</a:t>
            </a:r>
          </a:p>
          <a:p>
            <a:pPr lvl="1"/>
            <a:r>
              <a:rPr lang="en-US" sz="1200" dirty="0"/>
              <a:t>Single point for user access control and security integrated with Active Directory.</a:t>
            </a:r>
          </a:p>
          <a:p>
            <a:pPr lvl="1"/>
            <a:r>
              <a:rPr lang="en-US" sz="1200" dirty="0"/>
              <a:t>Single point setup of all vision inspections from Line-level at the start of the Lot</a:t>
            </a:r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47" y="2457314"/>
            <a:ext cx="2819399" cy="21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UNISIGHT – MULTIPLE REGION SOLUTION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 Systech International. Last updated July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43384"/>
            <a:ext cx="4708689" cy="388887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US" sz="1900" dirty="0" smtClean="0"/>
              <a:t>Supports </a:t>
            </a:r>
            <a:r>
              <a:rPr lang="en-US" sz="1900" dirty="0"/>
              <a:t>multiple regions from a single manufacturing </a:t>
            </a:r>
            <a:r>
              <a:rPr lang="en-US" sz="1900" dirty="0" smtClean="0"/>
              <a:t>line</a:t>
            </a:r>
          </a:p>
          <a:p>
            <a:pPr>
              <a:spcBef>
                <a:spcPts val="600"/>
              </a:spcBef>
            </a:pPr>
            <a:r>
              <a:rPr lang="en-US" sz="1900" dirty="0" smtClean="0"/>
              <a:t>Benefits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Meets regional regulatory requirements around the globe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Rapid implementation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Reduce </a:t>
            </a:r>
            <a:r>
              <a:rPr lang="en-US" b="0" dirty="0">
                <a:solidFill>
                  <a:srgbClr val="666666"/>
                </a:solidFill>
              </a:rPr>
              <a:t>l</a:t>
            </a:r>
            <a:r>
              <a:rPr lang="en-US" b="0" dirty="0" smtClean="0">
                <a:solidFill>
                  <a:srgbClr val="666666"/>
                </a:solidFill>
              </a:rPr>
              <a:t>ine downtime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Easily add site level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Future proofed </a:t>
            </a:r>
            <a:r>
              <a:rPr lang="en-US" b="0" dirty="0">
                <a:solidFill>
                  <a:srgbClr val="666666"/>
                </a:solidFill>
              </a:rPr>
              <a:t>c</a:t>
            </a:r>
            <a:r>
              <a:rPr lang="en-US" b="0" dirty="0" smtClean="0">
                <a:solidFill>
                  <a:srgbClr val="666666"/>
                </a:solidFill>
              </a:rPr>
              <a:t>ompliance</a:t>
            </a:r>
          </a:p>
          <a:p>
            <a:pPr>
              <a:spcBef>
                <a:spcPts val="600"/>
              </a:spcBef>
            </a:pPr>
            <a:r>
              <a:rPr lang="en-US" sz="1900" dirty="0" smtClean="0"/>
              <a:t>Features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Built-in test and simulation environment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Supports in-lot and post-lot rework operations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Customized to specific </a:t>
            </a:r>
            <a:r>
              <a:rPr lang="en-US" b="0" dirty="0">
                <a:solidFill>
                  <a:srgbClr val="666666"/>
                </a:solidFill>
              </a:rPr>
              <a:t>p</a:t>
            </a:r>
            <a:r>
              <a:rPr lang="en-US" b="0" dirty="0" smtClean="0">
                <a:solidFill>
                  <a:srgbClr val="666666"/>
                </a:solidFill>
              </a:rPr>
              <a:t>ackaging use cases</a:t>
            </a:r>
            <a:endParaRPr lang="en-US" b="0" dirty="0">
              <a:solidFill>
                <a:srgbClr val="666666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Centralized palletizing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Packaging use cases, pack-by-layer, centralized palletizing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Master data and package order support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Non-serialized quality vision inspection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Suspend and resume lot selections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Reporting 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Advanced configuration options</a:t>
            </a:r>
            <a:endParaRPr lang="en-US" b="0" dirty="0">
              <a:solidFill>
                <a:srgbClr val="66666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18" y="3727117"/>
            <a:ext cx="1709931" cy="356617"/>
          </a:xfrm>
          <a:prstGeom prst="rect">
            <a:avLst/>
          </a:prstGeom>
        </p:spPr>
      </p:pic>
      <p:pic>
        <p:nvPicPr>
          <p:cNvPr id="1026" name="Picture 2" descr="UniS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93" y="1281599"/>
            <a:ext cx="4067633" cy="2086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UNISCOPE – REGIONAL COMPLIANCE SOLUTION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 Systech International. Last updated July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900" dirty="0"/>
              <a:t>One </a:t>
            </a:r>
            <a:r>
              <a:rPr lang="en-US" sz="1900" dirty="0" smtClean="0"/>
              <a:t>line support for One </a:t>
            </a:r>
            <a:r>
              <a:rPr lang="en-US" sz="1900" dirty="0"/>
              <a:t>r</a:t>
            </a:r>
            <a:r>
              <a:rPr lang="en-US" sz="1900" dirty="0" smtClean="0"/>
              <a:t>egional compliance</a:t>
            </a:r>
          </a:p>
          <a:p>
            <a:pPr>
              <a:spcBef>
                <a:spcPts val="600"/>
              </a:spcBef>
            </a:pPr>
            <a:r>
              <a:rPr lang="en-US" sz="1900" dirty="0"/>
              <a:t>Benefits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Rapid implementation to reduce </a:t>
            </a:r>
            <a:r>
              <a:rPr lang="en-US" b="0" dirty="0">
                <a:solidFill>
                  <a:srgbClr val="666666"/>
                </a:solidFill>
              </a:rPr>
              <a:t>line downtime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Complete site, line and device level support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Efficient design and configuration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Future </a:t>
            </a:r>
            <a:r>
              <a:rPr lang="en-US" b="0" dirty="0">
                <a:solidFill>
                  <a:srgbClr val="666666"/>
                </a:solidFill>
              </a:rPr>
              <a:t>proofed </a:t>
            </a:r>
            <a:r>
              <a:rPr lang="en-US" b="0" dirty="0" smtClean="0">
                <a:solidFill>
                  <a:srgbClr val="666666"/>
                </a:solidFill>
              </a:rPr>
              <a:t>compliance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Regional support for US, EU, Brazil, China and others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Upgradeable within </a:t>
            </a:r>
            <a:r>
              <a:rPr lang="en-US" b="0" dirty="0" err="1" smtClean="0">
                <a:solidFill>
                  <a:srgbClr val="666666"/>
                </a:solidFill>
              </a:rPr>
              <a:t>Systech’s</a:t>
            </a:r>
            <a:r>
              <a:rPr lang="en-US" b="0" dirty="0" smtClean="0">
                <a:solidFill>
                  <a:srgbClr val="666666"/>
                </a:solidFill>
              </a:rPr>
              <a:t> </a:t>
            </a:r>
            <a:r>
              <a:rPr lang="en-US" b="0" dirty="0" err="1" smtClean="0">
                <a:solidFill>
                  <a:srgbClr val="666666"/>
                </a:solidFill>
              </a:rPr>
              <a:t>UniSeries</a:t>
            </a:r>
            <a:endParaRPr lang="en-US" b="0" dirty="0">
              <a:solidFill>
                <a:srgbClr val="666666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900" dirty="0"/>
              <a:t>Features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Meets regional </a:t>
            </a:r>
            <a:r>
              <a:rPr lang="en-US" b="0" dirty="0">
                <a:solidFill>
                  <a:srgbClr val="666666"/>
                </a:solidFill>
              </a:rPr>
              <a:t>r</a:t>
            </a:r>
            <a:r>
              <a:rPr lang="en-US" b="0" dirty="0" smtClean="0">
                <a:solidFill>
                  <a:srgbClr val="666666"/>
                </a:solidFill>
              </a:rPr>
              <a:t>egulatory requirements </a:t>
            </a:r>
            <a:endParaRPr lang="en-US" b="0" dirty="0">
              <a:solidFill>
                <a:srgbClr val="666666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</a:rPr>
              <a:t>Supports in-lot and post-lot rework operations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</a:rPr>
              <a:t>Customized to </a:t>
            </a:r>
            <a:r>
              <a:rPr lang="en-US" b="0" dirty="0" smtClean="0">
                <a:solidFill>
                  <a:srgbClr val="666666"/>
                </a:solidFill>
              </a:rPr>
              <a:t>specific packaging use cases </a:t>
            </a:r>
            <a:endParaRPr lang="en-US" b="0" dirty="0">
              <a:solidFill>
                <a:srgbClr val="666666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Master </a:t>
            </a:r>
            <a:r>
              <a:rPr lang="en-US" b="0" dirty="0">
                <a:solidFill>
                  <a:srgbClr val="666666"/>
                </a:solidFill>
              </a:rPr>
              <a:t>data and package order support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Built-in test and simulation environment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Non-serialized </a:t>
            </a:r>
            <a:r>
              <a:rPr lang="en-US" b="0" dirty="0">
                <a:solidFill>
                  <a:srgbClr val="666666"/>
                </a:solidFill>
              </a:rPr>
              <a:t>quality vision inspection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</a:rPr>
              <a:t>Suspend and resume lot selections</a:t>
            </a:r>
          </a:p>
          <a:p>
            <a:pPr marL="285750" indent="-285750">
              <a:spcBef>
                <a:spcPts val="60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</a:rPr>
              <a:t>Reporting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75" y="3573393"/>
            <a:ext cx="1972060" cy="356617"/>
          </a:xfrm>
          <a:prstGeom prst="rect">
            <a:avLst/>
          </a:prstGeom>
        </p:spPr>
      </p:pic>
      <p:pic>
        <p:nvPicPr>
          <p:cNvPr id="2050" name="Picture 2" descr="Uni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92" y="1320063"/>
            <a:ext cx="3332426" cy="19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Classic Mindset</a:t>
            </a:r>
          </a:p>
          <a:p>
            <a:pPr lvl="1"/>
            <a:r>
              <a:rPr lang="en-US" sz="1400" dirty="0"/>
              <a:t>Produce a large number of identical units</a:t>
            </a:r>
          </a:p>
          <a:p>
            <a:pPr marL="0" lvl="1" indent="0">
              <a:buClr>
                <a:schemeClr val="bg1">
                  <a:lumMod val="50000"/>
                </a:schemeClr>
              </a:buClr>
              <a:buSzPct val="75000"/>
              <a:buNone/>
            </a:pPr>
            <a:endParaRPr lang="en-US" sz="1400" b="1" dirty="0">
              <a:solidFill>
                <a:srgbClr val="FD8D15"/>
              </a:solidFill>
            </a:endParaRPr>
          </a:p>
          <a:p>
            <a:r>
              <a:rPr lang="en-US" sz="1400" dirty="0"/>
              <a:t>With Serialization</a:t>
            </a:r>
          </a:p>
          <a:p>
            <a:pPr lvl="1"/>
            <a:r>
              <a:rPr lang="en-US" sz="1400" dirty="0"/>
              <a:t>Uniquely identify each unit</a:t>
            </a:r>
          </a:p>
          <a:p>
            <a:pPr lvl="1"/>
            <a:r>
              <a:rPr lang="en-US" sz="1400" dirty="0"/>
              <a:t>Associate items to their parents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SERIALIZED PRODUCT TRACKING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648" y="843382"/>
            <a:ext cx="3154529" cy="1084997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t="3247"/>
          <a:stretch/>
        </p:blipFill>
        <p:spPr bwMode="auto">
          <a:xfrm>
            <a:off x="4645026" y="2130258"/>
            <a:ext cx="3990691" cy="1162012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692" y="3292270"/>
            <a:ext cx="3417485" cy="1084997"/>
          </a:xfrm>
          <a:prstGeom prst="rect">
            <a:avLst/>
          </a:prstGeom>
          <a:noFill/>
        </p:spPr>
      </p:pic>
      <p:sp>
        <p:nvSpPr>
          <p:cNvPr id="10" name="Footer Placeholder 6"/>
          <p:cNvSpPr txBox="1">
            <a:spLocks/>
          </p:cNvSpPr>
          <p:nvPr/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800" dirty="0">
                <a:solidFill>
                  <a:srgbClr val="A6A6A6"/>
                </a:solidFill>
              </a:rPr>
              <a:t>© 2015 Systech International. V1.2</a:t>
            </a:r>
          </a:p>
        </p:txBody>
      </p:sp>
    </p:spTree>
    <p:extLst>
      <p:ext uri="{BB962C8B-B14F-4D97-AF65-F5344CB8AC3E}">
        <p14:creationId xmlns:p14="http://schemas.microsoft.com/office/powerpoint/2010/main" val="232367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UniSolve</a:t>
            </a:r>
            <a:r>
              <a:rPr lang="en-US" dirty="0" smtClean="0"/>
              <a:t> – ‘Turnkey’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2015 Systech International. Last updated August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892" lvl="1" indent="-342892">
              <a:spcBef>
                <a:spcPts val="0"/>
              </a:spcBef>
              <a:buNone/>
            </a:pPr>
            <a:r>
              <a:rPr lang="en-GB" b="1" dirty="0">
                <a:solidFill>
                  <a:srgbClr val="FD8D15"/>
                </a:solidFill>
              </a:rPr>
              <a:t>One Partner responsible for</a:t>
            </a:r>
          </a:p>
          <a:p>
            <a:pPr marL="214308" lvl="1">
              <a:spcBef>
                <a:spcPts val="0"/>
              </a:spcBef>
            </a:pPr>
            <a:r>
              <a:rPr lang="en-GB" sz="1400" dirty="0"/>
              <a:t>Standard </a:t>
            </a:r>
            <a:r>
              <a:rPr lang="en-GB" sz="1400" dirty="0" smtClean="0"/>
              <a:t>catalogue </a:t>
            </a:r>
            <a:r>
              <a:rPr lang="en-US" sz="1400" dirty="0"/>
              <a:t>offerings</a:t>
            </a:r>
            <a:endParaRPr lang="en-GB" sz="1400" dirty="0"/>
          </a:p>
          <a:p>
            <a:pPr marL="214308" lvl="1">
              <a:spcBef>
                <a:spcPts val="0"/>
              </a:spcBef>
            </a:pPr>
            <a:r>
              <a:rPr lang="en-GB" sz="1400" dirty="0"/>
              <a:t>Total project management</a:t>
            </a:r>
          </a:p>
          <a:p>
            <a:pPr marL="214308" lvl="1">
              <a:spcBef>
                <a:spcPts val="0"/>
              </a:spcBef>
            </a:pPr>
            <a:r>
              <a:rPr lang="en-GB" sz="1400" dirty="0"/>
              <a:t>Delivering machines</a:t>
            </a:r>
          </a:p>
          <a:p>
            <a:pPr marL="614348" lvl="2">
              <a:spcBef>
                <a:spcPts val="0"/>
              </a:spcBef>
            </a:pPr>
            <a:r>
              <a:rPr lang="en-GB" sz="1200" dirty="0"/>
              <a:t>Survey, select, order, build, start-up, ship</a:t>
            </a:r>
          </a:p>
          <a:p>
            <a:pPr marL="614348" lvl="2">
              <a:spcBef>
                <a:spcPts val="0"/>
              </a:spcBef>
            </a:pPr>
            <a:r>
              <a:rPr lang="en-GB" sz="1200" dirty="0"/>
              <a:t>Complete documentation</a:t>
            </a:r>
          </a:p>
          <a:p>
            <a:pPr marL="0" lvl="1">
              <a:spcBef>
                <a:spcPts val="0"/>
              </a:spcBef>
            </a:pPr>
            <a:r>
              <a:rPr lang="en-GB" sz="1400" dirty="0"/>
              <a:t>Expert site services </a:t>
            </a:r>
          </a:p>
          <a:p>
            <a:pPr marL="614348" lvl="2">
              <a:spcBef>
                <a:spcPts val="0"/>
              </a:spcBef>
            </a:pPr>
            <a:r>
              <a:rPr lang="en-GB" sz="1200" dirty="0"/>
              <a:t>Line start-up, SAT, IQOQ support</a:t>
            </a:r>
          </a:p>
          <a:p>
            <a:pPr marL="0" lvl="1">
              <a:spcBef>
                <a:spcPts val="0"/>
              </a:spcBef>
            </a:pPr>
            <a:r>
              <a:rPr lang="en-GB" sz="1400" dirty="0"/>
              <a:t>Post implementation support</a:t>
            </a:r>
          </a:p>
          <a:p>
            <a:pPr marL="614348" lvl="2">
              <a:spcBef>
                <a:spcPts val="0"/>
              </a:spcBef>
            </a:pPr>
            <a:r>
              <a:rPr lang="en-GB" sz="1200" dirty="0"/>
              <a:t>Take the calls</a:t>
            </a:r>
          </a:p>
          <a:p>
            <a:pPr marL="614348" lvl="2">
              <a:spcBef>
                <a:spcPts val="0"/>
              </a:spcBef>
            </a:pPr>
            <a:r>
              <a:rPr lang="en-GB" sz="1200" dirty="0"/>
              <a:t>Partner escalation channels</a:t>
            </a:r>
            <a:endParaRPr lang="en-GB" sz="1200" b="1" dirty="0"/>
          </a:p>
          <a:p>
            <a:pPr marL="614348" lvl="2">
              <a:spcBef>
                <a:spcPts val="0"/>
              </a:spcBef>
            </a:pPr>
            <a:r>
              <a:rPr lang="en-GB" sz="1200" dirty="0"/>
              <a:t>Faster delivery minimizing line downtim</a:t>
            </a:r>
            <a:r>
              <a:rPr lang="en-GB" dirty="0"/>
              <a:t>e</a:t>
            </a:r>
          </a:p>
          <a:p>
            <a:pPr marL="0" lvl="1">
              <a:spcBef>
                <a:spcPts val="0"/>
              </a:spcBef>
            </a:pPr>
            <a:r>
              <a:rPr lang="en-GB" sz="1400" dirty="0"/>
              <a:t>Pre-engineered packaging stations</a:t>
            </a:r>
          </a:p>
          <a:p>
            <a:pPr marL="0" lvl="1">
              <a:spcBef>
                <a:spcPts val="0"/>
              </a:spcBef>
            </a:pPr>
            <a:r>
              <a:rPr lang="en-GB" sz="1400" dirty="0"/>
              <a:t>Pre-defined workflows</a:t>
            </a:r>
          </a:p>
          <a:p>
            <a:pPr marL="0" lvl="1">
              <a:spcBef>
                <a:spcPts val="0"/>
              </a:spcBef>
            </a:pPr>
            <a:r>
              <a:rPr lang="en-GB" sz="1400" dirty="0"/>
              <a:t>Regional installation services network</a:t>
            </a:r>
          </a:p>
          <a:p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57200" y="857164"/>
            <a:ext cx="3447708" cy="3447708"/>
          </a:xfrm>
          <a:prstGeom prst="ellipse">
            <a:avLst/>
          </a:prstGeom>
          <a:noFill/>
          <a:ln w="19050">
            <a:solidFill>
              <a:srgbClr val="FD8D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1" y="2620502"/>
            <a:ext cx="2373329" cy="2789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3" y="1036605"/>
            <a:ext cx="1971961" cy="16091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3" y="2659604"/>
            <a:ext cx="1319787" cy="13898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" y="1785328"/>
            <a:ext cx="1968020" cy="14429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74" y="2695402"/>
            <a:ext cx="1429515" cy="13014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13" y="782971"/>
            <a:ext cx="1264923" cy="11094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2" y="1261368"/>
            <a:ext cx="1228346" cy="1091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92" y="1959402"/>
            <a:ext cx="982251" cy="12237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" b="30373"/>
          <a:stretch/>
        </p:blipFill>
        <p:spPr>
          <a:xfrm>
            <a:off x="829113" y="1199473"/>
            <a:ext cx="2623004" cy="19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0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85436"/>
            <a:ext cx="8229600" cy="542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A6EBB"/>
              </a:buClr>
              <a:buSzPct val="25000"/>
              <a:buFont typeface="Arial"/>
              <a:buNone/>
            </a:pPr>
            <a:r>
              <a:rPr lang="en-US" dirty="0" smtClean="0">
                <a:ea typeface="Arial"/>
                <a:sym typeface="Arial"/>
              </a:rPr>
              <a:t>UNDERSTAND, IDENTIFY, PRIORITIZE AND DEPLOY</a:t>
            </a:r>
            <a:endParaRPr lang="en-US" sz="1600" b="1" i="0" u="none" strike="noStrike" cap="none" baseline="0" dirty="0">
              <a:solidFill>
                <a:srgbClr val="2A6E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457200" y="4802540"/>
            <a:ext cx="55626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en-US" dirty="0"/>
              <a:t>© 2015 Systech International. Last updated July 2015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sldNum" idx="4294967295"/>
          </p:nvPr>
        </p:nvSpPr>
        <p:spPr>
          <a:xfrm>
            <a:off x="6717811" y="480254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800" b="0" i="0" u="none" strike="noStrike" cap="none" baseline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4294967295"/>
          </p:nvPr>
        </p:nvSpPr>
        <p:spPr>
          <a:xfrm>
            <a:off x="4964982" y="868192"/>
            <a:ext cx="3886428" cy="37055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320"/>
              </a:spcBef>
              <a:buClr>
                <a:srgbClr val="7F7F7F"/>
              </a:buClr>
              <a:buSzPct val="70000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How ?</a:t>
            </a:r>
          </a:p>
          <a:p>
            <a:pPr marL="285750" marR="0" lvl="0" indent="-285750" algn="l" rtl="0">
              <a:spcBef>
                <a:spcPts val="320"/>
              </a:spcBef>
              <a:buClr>
                <a:srgbClr val="7F7F7F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Identify compliance requirements</a:t>
            </a:r>
          </a:p>
          <a:p>
            <a:pPr marL="285750" marR="0" lvl="0" indent="-285750" algn="l" rtl="0">
              <a:spcBef>
                <a:spcPts val="320"/>
              </a:spcBef>
              <a:buClr>
                <a:srgbClr val="7F7F7F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Asses impacts to your business and systems</a:t>
            </a:r>
          </a:p>
          <a:p>
            <a:pPr marL="285750" marR="0" lvl="0" indent="-285750" algn="l" rtl="0">
              <a:spcBef>
                <a:spcPts val="320"/>
              </a:spcBef>
              <a:buClr>
                <a:srgbClr val="7F7F7F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Build a plan and identify gaps</a:t>
            </a:r>
          </a:p>
          <a:p>
            <a:pPr marL="285750" marR="0" lvl="0" indent="-285750" algn="l" rtl="0">
              <a:spcBef>
                <a:spcPts val="320"/>
              </a:spcBef>
              <a:buClr>
                <a:srgbClr val="7F7F7F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Prioritize sites and lines</a:t>
            </a:r>
          </a:p>
          <a:p>
            <a:pPr marL="285750" marR="0" lvl="0" indent="-285750" algn="l" rtl="0">
              <a:spcBef>
                <a:spcPts val="320"/>
              </a:spcBef>
              <a:buClr>
                <a:srgbClr val="7F7F7F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Understand your supply chain</a:t>
            </a:r>
          </a:p>
          <a:p>
            <a:pPr marL="285750" marR="0" lvl="0" indent="-285750" algn="l" rtl="0">
              <a:spcBef>
                <a:spcPts val="320"/>
              </a:spcBef>
              <a:buClr>
                <a:srgbClr val="7F7F7F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Collaborate with trading partners</a:t>
            </a:r>
          </a:p>
          <a:p>
            <a:pPr marL="285750" marR="0" lvl="0" indent="-285750" algn="l" rtl="0">
              <a:spcBef>
                <a:spcPts val="320"/>
              </a:spcBef>
              <a:buClr>
                <a:srgbClr val="7F7F7F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Start Now!!!</a:t>
            </a:r>
          </a:p>
          <a:p>
            <a:pPr marL="285750" marR="0" lvl="0" indent="-285750" algn="l" rtl="0">
              <a:spcBef>
                <a:spcPts val="320"/>
              </a:spcBef>
              <a:buClr>
                <a:srgbClr val="7F7F7F"/>
              </a:buClr>
              <a:buSzPct val="70000"/>
              <a:buFont typeface="Arial" panose="020B0604020202020204" pitchFamily="34" charset="0"/>
              <a:buChar char="•"/>
            </a:pPr>
            <a:endParaRPr lang="en-US" b="0" dirty="0" smtClean="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320"/>
              </a:spcBef>
              <a:buClr>
                <a:srgbClr val="7F7F7F"/>
              </a:buClr>
              <a:buSzPct val="70000"/>
              <a:buFont typeface="Arial" panose="020B0604020202020204" pitchFamily="34" charset="0"/>
              <a:buChar char="•"/>
            </a:pPr>
            <a:endParaRPr lang="en-US" b="0" dirty="0">
              <a:solidFill>
                <a:srgbClr val="4C4C4C"/>
              </a:solidFill>
            </a:endParaRPr>
          </a:p>
          <a:p>
            <a:pPr marL="0" marR="0" lvl="0" indent="0" algn="l" rtl="0">
              <a:spcBef>
                <a:spcPts val="320"/>
              </a:spcBef>
              <a:buClr>
                <a:srgbClr val="7F7F7F"/>
              </a:buClr>
              <a:buSzPct val="25000"/>
              <a:buFont typeface="Noto Symbol"/>
              <a:buNone/>
            </a:pPr>
            <a:endParaRPr lang="en-US" sz="1600" b="1" i="0" u="none" strike="noStrike" cap="none" baseline="0" dirty="0">
              <a:solidFill>
                <a:srgbClr val="FD8D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4" y="1056923"/>
            <a:ext cx="4306748" cy="28769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Rectangle 8"/>
          <p:cNvSpPr/>
          <p:nvPr/>
        </p:nvSpPr>
        <p:spPr>
          <a:xfrm>
            <a:off x="425347" y="1056923"/>
            <a:ext cx="4312895" cy="2876908"/>
          </a:xfrm>
          <a:prstGeom prst="rect">
            <a:avLst/>
          </a:prstGeom>
          <a:solidFill>
            <a:srgbClr val="2A6EBB">
              <a:alpha val="63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193"/>
          <p:cNvSpPr/>
          <p:nvPr/>
        </p:nvSpPr>
        <p:spPr>
          <a:xfrm>
            <a:off x="951988" y="1280664"/>
            <a:ext cx="3492500" cy="1110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“..a</a:t>
            </a:r>
            <a:r>
              <a:rPr lang="en-US" sz="1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scalable proven serialization solution that </a:t>
            </a:r>
            <a:r>
              <a:rPr lang="en-US" b="1" dirty="0" smtClean="0">
                <a:solidFill>
                  <a:schemeClr val="bg1"/>
                </a:solidFill>
              </a:rPr>
              <a:t>enables us to m</a:t>
            </a:r>
            <a:r>
              <a:rPr lang="en-US" b="1" baseline="0" dirty="0" smtClean="0">
                <a:solidFill>
                  <a:schemeClr val="bg1"/>
                </a:solidFill>
              </a:rPr>
              <a:t>eet</a:t>
            </a:r>
            <a:r>
              <a:rPr lang="en-US" b="1" dirty="0" smtClean="0">
                <a:solidFill>
                  <a:schemeClr val="bg1"/>
                </a:solidFill>
              </a:rPr>
              <a:t> the changing marketing requirements and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b="1" dirty="0" smtClean="0">
                <a:solidFill>
                  <a:schemeClr val="bg1"/>
                </a:solidFill>
              </a:rPr>
              <a:t>effectively respond to global security challenges”</a:t>
            </a:r>
            <a:r>
              <a:rPr lang="en-US" sz="1200" b="1" i="0" u="none" strike="noStrike" cap="none" baseline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/>
            </a:r>
            <a:br>
              <a:rPr lang="en-US" sz="1200" b="1" i="0" u="none" strike="noStrike" cap="none" baseline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</a:br>
            <a:endParaRPr lang="en-US" sz="1200" b="1" i="0" u="none" strike="noStrike" cap="none" baseline="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r" rtl="0">
              <a:lnSpc>
                <a:spcPct val="110000"/>
              </a:lnSpc>
              <a:spcBef>
                <a:spcPts val="122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Ian Haynes, Principal Pharmaceutical Engineer</a:t>
            </a:r>
            <a:r>
              <a:rPr lang="en-US" sz="1000" b="1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1000" b="1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1000" b="1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AstraZeneca</a:t>
            </a:r>
            <a:endParaRPr lang="en-US" sz="1000" b="1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940439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planning for a new deployment, several high level questions need to be asked beyond the mechanical operation of the packaging equipment and what levels require serialization</a:t>
            </a:r>
          </a:p>
          <a:p>
            <a:pPr lvl="1"/>
            <a:r>
              <a:rPr lang="en-US" dirty="0"/>
              <a:t>Which products?</a:t>
            </a:r>
          </a:p>
          <a:p>
            <a:pPr lvl="1"/>
            <a:r>
              <a:rPr lang="en-US" dirty="0"/>
              <a:t>Which markets? Which Regulations?</a:t>
            </a:r>
          </a:p>
          <a:p>
            <a:pPr lvl="1"/>
            <a:r>
              <a:rPr lang="en-US" dirty="0"/>
              <a:t>Which Production Lines?</a:t>
            </a:r>
          </a:p>
          <a:p>
            <a:pPr lvl="1"/>
            <a:r>
              <a:rPr lang="en-US" dirty="0"/>
              <a:t>How long will the line(s) be down?</a:t>
            </a:r>
          </a:p>
          <a:p>
            <a:pPr lvl="1"/>
            <a:r>
              <a:rPr lang="en-US" dirty="0"/>
              <a:t>How much will it cost? What resources are required?</a:t>
            </a:r>
          </a:p>
          <a:p>
            <a:pPr lvl="1"/>
            <a:r>
              <a:rPr lang="en-US" dirty="0"/>
              <a:t>How is the serialization data going to reach the supply chain?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 smtClean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 smtClean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  <a:p>
            <a:endParaRPr lang="en-US" dirty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  <a:p>
            <a:endParaRPr lang="en-US" dirty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  <a:p>
            <a:endParaRPr lang="en-US" dirty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  <a:p>
            <a:endParaRPr lang="en-US" dirty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800" dirty="0">
                <a:solidFill>
                  <a:srgbClr val="A6A6A6"/>
                </a:solidFill>
              </a:rPr>
              <a:t>© 2015 Systech International. V1.2</a:t>
            </a:r>
          </a:p>
        </p:txBody>
      </p:sp>
    </p:spTree>
    <p:extLst>
      <p:ext uri="{BB962C8B-B14F-4D97-AF65-F5344CB8AC3E}">
        <p14:creationId xmlns:p14="http://schemas.microsoft.com/office/powerpoint/2010/main" val="13919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843382"/>
            <a:ext cx="8229600" cy="3626213"/>
          </a:xfrm>
        </p:spPr>
        <p:txBody>
          <a:bodyPr>
            <a:normAutofit/>
          </a:bodyPr>
          <a:lstStyle/>
          <a:p>
            <a:r>
              <a:rPr lang="en-US" dirty="0" smtClean="0"/>
              <a:t>Know the regulations that pertain to each market. Different markets pose different requirements.</a:t>
            </a:r>
          </a:p>
          <a:p>
            <a:pPr marL="458788" lvl="1"/>
            <a:r>
              <a:rPr lang="en-US" dirty="0"/>
              <a:t>Some markets require serialization of all </a:t>
            </a:r>
            <a:r>
              <a:rPr lang="en-US" dirty="0" smtClean="0"/>
              <a:t>pharmaceuticals.</a:t>
            </a:r>
            <a:endParaRPr lang="en-US" dirty="0"/>
          </a:p>
          <a:p>
            <a:pPr marL="458788" lvl="1"/>
            <a:r>
              <a:rPr lang="en-US" dirty="0"/>
              <a:t>Some markets’ serialization requirements only cover particular classifications of </a:t>
            </a:r>
            <a:r>
              <a:rPr lang="en-US" dirty="0" smtClean="0"/>
              <a:t>products (e.g., </a:t>
            </a:r>
            <a:r>
              <a:rPr lang="en-US" dirty="0"/>
              <a:t>prescription </a:t>
            </a:r>
            <a:r>
              <a:rPr lang="en-US" dirty="0" smtClean="0"/>
              <a:t>medication).</a:t>
            </a:r>
          </a:p>
          <a:p>
            <a:pPr marL="458788" lvl="1"/>
            <a:r>
              <a:rPr lang="en-US" dirty="0" smtClean="0"/>
              <a:t>Some </a:t>
            </a:r>
            <a:r>
              <a:rPr lang="en-US" dirty="0"/>
              <a:t>markets require 2D Data Matrix codes with specific information encoded in them in addition to specific human-readable </a:t>
            </a:r>
            <a:r>
              <a:rPr lang="en-US" dirty="0" smtClean="0"/>
              <a:t>data.</a:t>
            </a:r>
            <a:endParaRPr lang="en-US" dirty="0"/>
          </a:p>
          <a:p>
            <a:pPr marL="458788" lvl="1"/>
            <a:r>
              <a:rPr lang="en-US" dirty="0" smtClean="0"/>
              <a:t>Some </a:t>
            </a:r>
            <a:r>
              <a:rPr lang="en-US" dirty="0"/>
              <a:t>markets require inclusion of a National Reimbursement </a:t>
            </a:r>
            <a:r>
              <a:rPr lang="en-US" dirty="0" smtClean="0"/>
              <a:t>Number </a:t>
            </a:r>
            <a:r>
              <a:rPr lang="en-US" dirty="0"/>
              <a:t>or application of labels for similar </a:t>
            </a:r>
            <a:r>
              <a:rPr lang="en-US" dirty="0" smtClean="0"/>
              <a:t>purposes.</a:t>
            </a:r>
            <a:endParaRPr lang="en-US" dirty="0"/>
          </a:p>
          <a:p>
            <a:pPr marL="458788" lvl="1"/>
            <a:r>
              <a:rPr lang="en-US" dirty="0"/>
              <a:t>Some markets have specific inspection requirements, not just printing and serialization, that may only apply to some </a:t>
            </a:r>
            <a:r>
              <a:rPr lang="en-US" dirty="0" smtClean="0"/>
              <a:t>products.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MARKETS?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15" y="4240516"/>
            <a:ext cx="522191" cy="507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5" y="3937425"/>
            <a:ext cx="1049183" cy="883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80" y="2919318"/>
            <a:ext cx="926513" cy="6485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30" y="4275612"/>
            <a:ext cx="457207" cy="4585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75" y="4254790"/>
            <a:ext cx="389753" cy="4296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17" y="3026021"/>
            <a:ext cx="668363" cy="5483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" y="1568171"/>
            <a:ext cx="682964" cy="7147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88" y="3927607"/>
            <a:ext cx="587223" cy="5261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90" y="4116689"/>
            <a:ext cx="1002031" cy="4603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20" y="3995793"/>
            <a:ext cx="765696" cy="7714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70" y="1720223"/>
            <a:ext cx="654660" cy="4106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99" y="4035806"/>
            <a:ext cx="416390" cy="796137"/>
          </a:xfrm>
          <a:prstGeom prst="rect">
            <a:avLst/>
          </a:prstGeom>
        </p:spPr>
      </p:pic>
      <p:sp>
        <p:nvSpPr>
          <p:cNvPr id="17" name="Footer Placeholder 6"/>
          <p:cNvSpPr txBox="1">
            <a:spLocks/>
          </p:cNvSpPr>
          <p:nvPr/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800" dirty="0">
                <a:solidFill>
                  <a:srgbClr val="A6A6A6"/>
                </a:solidFill>
              </a:rPr>
              <a:t>© 2015 Systech International. V1.2</a:t>
            </a:r>
          </a:p>
        </p:txBody>
      </p:sp>
    </p:spTree>
    <p:extLst>
      <p:ext uri="{BB962C8B-B14F-4D97-AF65-F5344CB8AC3E}">
        <p14:creationId xmlns:p14="http://schemas.microsoft.com/office/powerpoint/2010/main" val="20772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843382"/>
            <a:ext cx="8229600" cy="3626213"/>
          </a:xfrm>
        </p:spPr>
        <p:txBody>
          <a:bodyPr>
            <a:normAutofit/>
          </a:bodyPr>
          <a:lstStyle/>
          <a:p>
            <a:pPr indent="-225425"/>
            <a:r>
              <a:rPr lang="en-US" dirty="0"/>
              <a:t>The same </a:t>
            </a:r>
            <a:r>
              <a:rPr lang="en-US" dirty="0" smtClean="0"/>
              <a:t>product </a:t>
            </a:r>
            <a:r>
              <a:rPr lang="en-US" dirty="0"/>
              <a:t>may exist in different forms based on the market and its marking </a:t>
            </a:r>
            <a:r>
              <a:rPr lang="en-US" dirty="0" smtClean="0"/>
              <a:t>and/or </a:t>
            </a:r>
            <a:r>
              <a:rPr lang="en-US" dirty="0"/>
              <a:t>serialization </a:t>
            </a:r>
            <a:r>
              <a:rPr lang="en-US" dirty="0" smtClean="0"/>
              <a:t>requirements. These variations should all be considered different presentations of the same product.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MARKETS: PRODUCTS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04" y="3514591"/>
            <a:ext cx="1183005" cy="10744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833" y="3514591"/>
            <a:ext cx="2100263" cy="730091"/>
          </a:xfrm>
          <a:prstGeom prst="rect">
            <a:avLst/>
          </a:prstGeom>
          <a:ln w="2857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502" y="3514545"/>
            <a:ext cx="730091" cy="713423"/>
          </a:xfrm>
          <a:prstGeom prst="rect">
            <a:avLst/>
          </a:prstGeom>
          <a:ln w="28575">
            <a:noFill/>
          </a:ln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555012" y="1869615"/>
            <a:ext cx="2340588" cy="362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None/>
              <a:defRPr sz="1600" b="1" kern="1200">
                <a:solidFill>
                  <a:srgbClr val="FD8D15"/>
                </a:solidFill>
                <a:latin typeface="+mn-lt"/>
                <a:ea typeface="+mn-ea"/>
                <a:cs typeface="+mn-cs"/>
              </a:defRPr>
            </a:lvl1pPr>
            <a:lvl2pPr marL="517525" indent="-225425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8838" indent="-227013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76363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2A6EBB"/>
                </a:solidFill>
                <a:latin typeface="Arial"/>
                <a:ea typeface="+mj-ea"/>
                <a:cs typeface="Arial"/>
              </a:rPr>
              <a:t>Data Matrix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</a:rPr>
              <a:t>2 dimensional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</a:rPr>
              <a:t>Small footprint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</a:rPr>
              <a:t>Image reader decoded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</a:rPr>
              <a:t>Widely adopted by pharma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81833" y="1869614"/>
            <a:ext cx="2340588" cy="362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None/>
              <a:defRPr sz="1600" b="1" kern="1200">
                <a:solidFill>
                  <a:srgbClr val="FD8D15"/>
                </a:solidFill>
                <a:latin typeface="+mn-lt"/>
                <a:ea typeface="+mn-ea"/>
                <a:cs typeface="+mn-cs"/>
              </a:defRPr>
            </a:lvl1pPr>
            <a:lvl2pPr marL="517525" indent="-225425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8838" indent="-227013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76363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2A6EBB"/>
                </a:solidFill>
                <a:latin typeface="Arial"/>
                <a:ea typeface="+mj-ea"/>
                <a:cs typeface="Arial"/>
              </a:rPr>
              <a:t>Code 128 Barcode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</a:rPr>
              <a:t>1 dimensional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</a:rPr>
              <a:t>Larger footprint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</a:rPr>
              <a:t>Widely supported in supply chains by laser scanners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</a:rPr>
              <a:t>Required in China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606033" y="1869615"/>
            <a:ext cx="2066923" cy="362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None/>
              <a:defRPr sz="1600" b="1" kern="1200">
                <a:solidFill>
                  <a:srgbClr val="FD8D15"/>
                </a:solidFill>
                <a:latin typeface="+mn-lt"/>
                <a:ea typeface="+mn-ea"/>
                <a:cs typeface="+mn-cs"/>
              </a:defRPr>
            </a:lvl1pPr>
            <a:lvl2pPr marL="517525" indent="-225425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8838" indent="-227013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76363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2A6EBB"/>
                </a:solidFill>
                <a:latin typeface="Arial"/>
                <a:ea typeface="+mj-ea"/>
                <a:cs typeface="Arial"/>
              </a:rPr>
              <a:t>QR Code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>
                <a:solidFill>
                  <a:srgbClr val="666666"/>
                </a:solidFill>
              </a:rPr>
              <a:t>2</a:t>
            </a:r>
            <a:r>
              <a:rPr lang="en-US" sz="1200" b="0" dirty="0" smtClean="0">
                <a:solidFill>
                  <a:srgbClr val="666666"/>
                </a:solidFill>
              </a:rPr>
              <a:t> dimensional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</a:rPr>
              <a:t>Smaller footprint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</a:rPr>
              <a:t>Image reader decoded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</a:rPr>
              <a:t>China and baby formula</a:t>
            </a: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800" dirty="0">
                <a:solidFill>
                  <a:srgbClr val="A6A6A6"/>
                </a:solidFill>
              </a:rPr>
              <a:t>© 2015 Systech International. V1.2</a:t>
            </a:r>
          </a:p>
        </p:txBody>
      </p:sp>
    </p:spTree>
    <p:extLst>
      <p:ext uri="{BB962C8B-B14F-4D97-AF65-F5344CB8AC3E}">
        <p14:creationId xmlns:p14="http://schemas.microsoft.com/office/powerpoint/2010/main" val="2588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A6EBB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PUTTING TOGETHER THE FULL SET OF REQUIREMENTS</a:t>
            </a:r>
            <a:endParaRPr lang="en-US" sz="1600" b="1" i="0" u="none" strike="noStrike" cap="none" baseline="0" dirty="0">
              <a:solidFill>
                <a:srgbClr val="2A6E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buClr>
                <a:srgbClr val="7F7F7F"/>
              </a:buClr>
              <a:buSzPct val="25000"/>
            </a:pPr>
            <a:r>
              <a:rPr lang="en-US" dirty="0">
                <a:ea typeface="Arial"/>
                <a:cs typeface="Arial"/>
              </a:rPr>
              <a:t>The basic requirements must </a:t>
            </a:r>
            <a:r>
              <a:rPr lang="en-US" dirty="0" smtClean="0">
                <a:ea typeface="Arial"/>
                <a:cs typeface="Arial"/>
              </a:rPr>
              <a:t>include:</a:t>
            </a:r>
            <a:endParaRPr lang="en-US" dirty="0">
              <a:ea typeface="Arial"/>
              <a:cs typeface="Arial"/>
            </a:endParaRPr>
          </a:p>
          <a:p>
            <a:pPr marL="458788" lvl="1"/>
            <a:r>
              <a:rPr lang="en-US" dirty="0"/>
              <a:t>Volume and speed of production</a:t>
            </a:r>
          </a:p>
          <a:p>
            <a:pPr marL="458788" lvl="1"/>
            <a:r>
              <a:rPr lang="en-US" dirty="0"/>
              <a:t>A detailed as-is process</a:t>
            </a:r>
          </a:p>
          <a:p>
            <a:pPr marL="458788" lvl="1"/>
            <a:r>
              <a:rPr lang="en-US" dirty="0"/>
              <a:t>A detailed to-be process</a:t>
            </a:r>
          </a:p>
          <a:p>
            <a:pPr marL="458788" lvl="1"/>
            <a:r>
              <a:rPr lang="en-US" dirty="0"/>
              <a:t>“Must-have” functions</a:t>
            </a:r>
          </a:p>
          <a:p>
            <a:pPr marL="458788" lvl="1"/>
            <a:r>
              <a:rPr lang="en-US" dirty="0"/>
              <a:t>Integration requirements to packaging line (communication, signaling, controller programming, reject handling, additional hardware including Serialization hardware)</a:t>
            </a:r>
          </a:p>
          <a:p>
            <a:pPr marL="458788" lvl="1"/>
            <a:r>
              <a:rPr lang="en-US" dirty="0"/>
              <a:t>Exception handling</a:t>
            </a:r>
          </a:p>
          <a:p>
            <a:pPr marL="458788" lvl="1"/>
            <a:r>
              <a:rPr lang="en-US" dirty="0"/>
              <a:t>Security access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800" b="0" i="0" u="none" strike="noStrike" cap="none" baseline="0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1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2" y="81742"/>
            <a:ext cx="6400799" cy="542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A6EBB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REQUIREMENTS: DATA MANAGEMENT IN THE SUPPLY CHAIN</a:t>
            </a:r>
            <a:endParaRPr lang="en-US" sz="1600" b="1" i="0" u="none" strike="noStrike" cap="none" baseline="0" dirty="0">
              <a:solidFill>
                <a:srgbClr val="2A6E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4294967295"/>
          </p:nvPr>
        </p:nvSpPr>
        <p:spPr>
          <a:xfrm>
            <a:off x="6717811" y="480254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800" b="0" i="0" u="none" strike="noStrike" cap="none" baseline="0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43382"/>
            <a:ext cx="8229600" cy="3626213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7F7F7F"/>
              </a:buClr>
              <a:buSzPct val="25000"/>
            </a:pPr>
            <a:r>
              <a:rPr lang="en-US" dirty="0" smtClean="0">
                <a:ea typeface="Arial"/>
                <a:cs typeface="Arial"/>
                <a:sym typeface="Arial"/>
              </a:rPr>
              <a:t>Serialization at the packaging stage is only the beginning, put together the requirements needed for managing the data beyond the packaging line</a:t>
            </a:r>
            <a:endParaRPr lang="en-US" dirty="0">
              <a:ea typeface="Arial"/>
              <a:cs typeface="Arial"/>
              <a:sym typeface="Arial"/>
            </a:endParaRPr>
          </a:p>
          <a:p>
            <a:pPr marL="458788" lvl="1"/>
            <a:r>
              <a:rPr lang="en-US" dirty="0">
                <a:sym typeface="Arial"/>
              </a:rPr>
              <a:t>Volume of data based on production</a:t>
            </a:r>
          </a:p>
          <a:p>
            <a:pPr marL="458788" lvl="1"/>
            <a:r>
              <a:rPr lang="en-US" dirty="0">
                <a:sym typeface="Arial"/>
              </a:rPr>
              <a:t>Communication with distributors and logistics operations</a:t>
            </a:r>
          </a:p>
          <a:p>
            <a:pPr marL="458788" lvl="1"/>
            <a:r>
              <a:rPr lang="en-US" dirty="0">
                <a:sym typeface="Arial"/>
              </a:rPr>
              <a:t>Data visibility and monitoring</a:t>
            </a:r>
          </a:p>
          <a:p>
            <a:pPr marL="458788" lvl="1"/>
            <a:r>
              <a:rPr lang="en-US" dirty="0">
                <a:sym typeface="Arial"/>
              </a:rPr>
              <a:t>Managing Rework</a:t>
            </a:r>
          </a:p>
          <a:p>
            <a:pPr marL="458788" lvl="1"/>
            <a:r>
              <a:rPr lang="en-US" dirty="0">
                <a:sym typeface="Arial"/>
              </a:rPr>
              <a:t>Security of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 smtClean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 smtClean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 smtClean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 smtClean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7" name="Footer Placeholder 6"/>
          <p:cNvSpPr txBox="1">
            <a:spLocks/>
          </p:cNvSpPr>
          <p:nvPr/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800" dirty="0">
                <a:solidFill>
                  <a:srgbClr val="A6A6A6"/>
                </a:solidFill>
              </a:rPr>
              <a:t>© 2015 Systech International. V1.2</a:t>
            </a:r>
          </a:p>
        </p:txBody>
      </p:sp>
    </p:spTree>
    <p:extLst>
      <p:ext uri="{BB962C8B-B14F-4D97-AF65-F5344CB8AC3E}">
        <p14:creationId xmlns:p14="http://schemas.microsoft.com/office/powerpoint/2010/main" val="351019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MANAGEMENT: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deployment requires solid information:</a:t>
            </a:r>
          </a:p>
          <a:p>
            <a:pPr marL="458788" lvl="1"/>
            <a:r>
              <a:rPr lang="en-US" dirty="0"/>
              <a:t>Think of a serialization deployment as an ERP/MES </a:t>
            </a:r>
            <a:r>
              <a:rPr lang="en-US" dirty="0" smtClean="0"/>
              <a:t>installation; </a:t>
            </a:r>
            <a:r>
              <a:rPr lang="en-US" dirty="0"/>
              <a:t>it will affect several departments (e.g</a:t>
            </a:r>
            <a:r>
              <a:rPr lang="en-US" dirty="0" smtClean="0"/>
              <a:t>., </a:t>
            </a:r>
            <a:r>
              <a:rPr lang="en-US" dirty="0"/>
              <a:t>QA, Production, Warehousing, IT).</a:t>
            </a:r>
          </a:p>
          <a:p>
            <a:pPr marL="458788" lvl="1"/>
            <a:r>
              <a:rPr lang="en-US" dirty="0"/>
              <a:t>The configuration depends on the information </a:t>
            </a:r>
            <a:r>
              <a:rPr lang="en-US" dirty="0" smtClean="0"/>
              <a:t>provided (i.e., </a:t>
            </a:r>
            <a:r>
              <a:rPr lang="en-US" dirty="0"/>
              <a:t>Garbage In </a:t>
            </a:r>
            <a:r>
              <a:rPr lang="en-US" dirty="0">
                <a:sym typeface="Wingdings" panose="05000000000000000000" pitchFamily="2" charset="2"/>
              </a:rPr>
              <a:t> Garbage </a:t>
            </a:r>
            <a:r>
              <a:rPr lang="en-US" dirty="0" smtClean="0">
                <a:sym typeface="Wingdings" panose="05000000000000000000" pitchFamily="2" charset="2"/>
              </a:rPr>
              <a:t>Out).</a:t>
            </a:r>
            <a:endParaRPr lang="en-US" dirty="0"/>
          </a:p>
          <a:p>
            <a:pPr marL="458788" lvl="1"/>
            <a:r>
              <a:rPr lang="en-US" dirty="0"/>
              <a:t>The amount of data needed is huge and may involve research and communication with multiple sources.</a:t>
            </a:r>
          </a:p>
          <a:p>
            <a:pPr marL="458788" lvl="1"/>
            <a:r>
              <a:rPr lang="en-US" dirty="0"/>
              <a:t>Project delays can occur if Product and Market information need to be redefined in the field. </a:t>
            </a:r>
          </a:p>
          <a:p>
            <a:pPr marL="458788" lvl="1"/>
            <a:r>
              <a:rPr lang="en-US" dirty="0"/>
              <a:t>Getting the correct data in the later stages of the project multiplies the effort and the time lost.</a:t>
            </a: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 smtClean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 smtClean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 smtClean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 smtClean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800" dirty="0">
                <a:solidFill>
                  <a:srgbClr val="A6A6A6"/>
                </a:solidFill>
              </a:rPr>
              <a:t>© 2015 Systech International. V1.2</a:t>
            </a:r>
          </a:p>
        </p:txBody>
      </p:sp>
    </p:spTree>
    <p:extLst>
      <p:ext uri="{BB962C8B-B14F-4D97-AF65-F5344CB8AC3E}">
        <p14:creationId xmlns:p14="http://schemas.microsoft.com/office/powerpoint/2010/main" val="41363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661337" y="2207430"/>
            <a:ext cx="3872236" cy="496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83887" y="2711048"/>
            <a:ext cx="3849687" cy="43365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www.SystechOne.com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2015 Systech International. Last updated </a:t>
            </a:r>
            <a:r>
              <a:rPr lang="en-US" dirty="0" smtClean="0"/>
              <a:t>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08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SERIALIZATION TRACK &amp; TRACE REQUIREMENTS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 Systech International. Last updated August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0945" y="840476"/>
            <a:ext cx="2794652" cy="1212365"/>
          </a:xfrm>
          <a:prstGeom prst="roundRect">
            <a:avLst>
              <a:gd name="adj" fmla="val 7243"/>
            </a:avLst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9614" y="2604450"/>
            <a:ext cx="2353703" cy="1908898"/>
          </a:xfrm>
          <a:prstGeom prst="roundRect">
            <a:avLst>
              <a:gd name="adj" fmla="val 7243"/>
            </a:avLst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2153" y="840475"/>
            <a:ext cx="2779482" cy="1716648"/>
          </a:xfrm>
          <a:prstGeom prst="roundRect">
            <a:avLst>
              <a:gd name="adj" fmla="val 7243"/>
            </a:avLst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10945" y="3341452"/>
            <a:ext cx="2794652" cy="1175489"/>
          </a:xfrm>
          <a:prstGeom prst="roundRect">
            <a:avLst>
              <a:gd name="adj" fmla="val 7243"/>
            </a:avLst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5323" y="2604450"/>
            <a:ext cx="2794652" cy="1896994"/>
          </a:xfrm>
          <a:prstGeom prst="roundRect">
            <a:avLst>
              <a:gd name="adj" fmla="val 7243"/>
            </a:avLst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Rechteck 27"/>
          <p:cNvSpPr/>
          <p:nvPr/>
        </p:nvSpPr>
        <p:spPr bwMode="auto">
          <a:xfrm>
            <a:off x="425323" y="2623533"/>
            <a:ext cx="2794652" cy="1847401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de-DE" sz="2000" b="1" dirty="0">
                <a:solidFill>
                  <a:schemeClr val="tx2"/>
                </a:solidFill>
              </a:rPr>
              <a:t>Argentina</a:t>
            </a:r>
          </a:p>
          <a:p>
            <a:pPr defTabSz="914378">
              <a:defRPr/>
            </a:pPr>
            <a:r>
              <a:rPr lang="de-DE" sz="1600" b="1" dirty="0"/>
              <a:t>Unit Serialization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100" dirty="0">
                <a:solidFill>
                  <a:sysClr val="windowText" lastClr="000000"/>
                </a:solidFill>
              </a:rPr>
              <a:t>Jan ’12 – 1st phase products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100" dirty="0">
                <a:solidFill>
                  <a:sysClr val="windowText" lastClr="000000"/>
                </a:solidFill>
              </a:rPr>
              <a:t>Jan ’13 – Additional products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100" dirty="0">
                <a:solidFill>
                  <a:sysClr val="windowText" lastClr="000000"/>
                </a:solidFill>
              </a:rPr>
              <a:t>Jul ‘13 – Additional products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100" dirty="0">
                <a:solidFill>
                  <a:sysClr val="windowText" lastClr="000000"/>
                </a:solidFill>
              </a:rPr>
              <a:t>Jan ‘14 –  Additional products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100" dirty="0">
                <a:solidFill>
                  <a:sysClr val="windowText" lastClr="000000"/>
                </a:solidFill>
              </a:rPr>
              <a:t>Jul ‘14 – Additional products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100" dirty="0">
                <a:solidFill>
                  <a:sysClr val="windowText" lastClr="000000"/>
                </a:solidFill>
              </a:rPr>
              <a:t>ANMAT System with aggregation for high-volume products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5" y="2725114"/>
            <a:ext cx="328761" cy="1944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521" y="2729184"/>
            <a:ext cx="231719" cy="231719"/>
          </a:xfrm>
          <a:prstGeom prst="rect">
            <a:avLst/>
          </a:prstGeom>
        </p:spPr>
      </p:pic>
      <p:sp>
        <p:nvSpPr>
          <p:cNvPr id="14" name="Rechteck 27"/>
          <p:cNvSpPr/>
          <p:nvPr/>
        </p:nvSpPr>
        <p:spPr bwMode="auto">
          <a:xfrm>
            <a:off x="436973" y="881229"/>
            <a:ext cx="2774661" cy="1609176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de-DE" sz="2000" b="1" dirty="0">
                <a:solidFill>
                  <a:schemeClr val="tx2"/>
                </a:solidFill>
              </a:rPr>
              <a:t>United States</a:t>
            </a:r>
          </a:p>
          <a:p>
            <a:pPr defTabSz="914378">
              <a:defRPr/>
            </a:pPr>
            <a:r>
              <a:rPr lang="de-DE" sz="1600" b="1" dirty="0"/>
              <a:t>Manufacturers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Jan ’15 – Lot-Level traceabilility and  verification of lot info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Nov ’17 – Unit Serialization - unit and homogenous case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2023 – Track &amp; Trace</a:t>
            </a:r>
          </a:p>
        </p:txBody>
      </p:sp>
      <p:pic>
        <p:nvPicPr>
          <p:cNvPr id="15" name="Picture 14" descr="http://freeclipartstore.com/American%20Flag%201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0" y="924205"/>
            <a:ext cx="328761" cy="2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520" y="926411"/>
            <a:ext cx="231719" cy="231719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410654" y="2695316"/>
            <a:ext cx="328761" cy="194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723" y="2727429"/>
            <a:ext cx="233474" cy="2334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710945" y="2113497"/>
            <a:ext cx="2794652" cy="1163638"/>
          </a:xfrm>
          <a:prstGeom prst="roundRect">
            <a:avLst>
              <a:gd name="adj" fmla="val 7243"/>
            </a:avLst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0" name="Rechteck 27"/>
          <p:cNvSpPr/>
          <p:nvPr/>
        </p:nvSpPr>
        <p:spPr bwMode="auto">
          <a:xfrm>
            <a:off x="5797847" y="905198"/>
            <a:ext cx="2707749" cy="108029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de-DE" sz="2000" b="1" dirty="0">
                <a:solidFill>
                  <a:schemeClr val="tx2"/>
                </a:solidFill>
                <a:latin typeface="+mj-lt"/>
              </a:rPr>
              <a:t>European Union</a:t>
            </a:r>
          </a:p>
          <a:p>
            <a:pPr defTabSz="914378">
              <a:defRPr/>
            </a:pPr>
            <a:r>
              <a:rPr lang="de-DE" sz="1600" b="1" dirty="0">
                <a:solidFill>
                  <a:sysClr val="windowText" lastClr="000000"/>
                </a:solidFill>
                <a:latin typeface="+mj-lt"/>
              </a:rPr>
              <a:t>Unit Serialization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solidFill>
                  <a:sysClr val="windowText" lastClr="000000"/>
                </a:solidFill>
                <a:latin typeface="+mj-lt"/>
              </a:rPr>
              <a:t>Q1 ’19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solidFill>
                  <a:sysClr val="windowText" lastClr="000000"/>
                </a:solidFill>
                <a:latin typeface="+mj-lt"/>
              </a:rPr>
              <a:t>Pharmacy Verification</a:t>
            </a: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797847" y="941457"/>
            <a:ext cx="328761" cy="1944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254" y="972766"/>
            <a:ext cx="231719" cy="231719"/>
          </a:xfrm>
          <a:prstGeom prst="rect">
            <a:avLst/>
          </a:prstGeom>
        </p:spPr>
      </p:pic>
      <p:sp>
        <p:nvSpPr>
          <p:cNvPr id="23" name="Rechteck 27"/>
          <p:cNvSpPr/>
          <p:nvPr/>
        </p:nvSpPr>
        <p:spPr bwMode="auto">
          <a:xfrm>
            <a:off x="5797848" y="2146407"/>
            <a:ext cx="2357393" cy="96249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de-DE" sz="2000" b="1" dirty="0">
                <a:solidFill>
                  <a:schemeClr val="tx2"/>
                </a:solidFill>
              </a:rPr>
              <a:t>Ukraine</a:t>
            </a:r>
          </a:p>
          <a:p>
            <a:pPr defTabSz="914378">
              <a:defRPr/>
            </a:pPr>
            <a:r>
              <a:rPr lang="de-DE" sz="1600" b="1" dirty="0">
                <a:solidFill>
                  <a:sysClr val="windowText" lastClr="000000"/>
                </a:solidFill>
              </a:rPr>
              <a:t>Unit Serialization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solidFill>
                  <a:sysClr val="windowText" lastClr="000000"/>
                </a:solidFill>
              </a:rPr>
              <a:t>Jul ’15 – Expecting 2-yr delay</a:t>
            </a:r>
          </a:p>
        </p:txBody>
      </p:sp>
      <p:pic>
        <p:nvPicPr>
          <p:cNvPr id="24" name="Picture 23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821444" y="2207393"/>
            <a:ext cx="328761" cy="1944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254" y="2207394"/>
            <a:ext cx="231719" cy="231719"/>
          </a:xfrm>
          <a:prstGeom prst="rect">
            <a:avLst/>
          </a:prstGeom>
        </p:spPr>
      </p:pic>
      <p:sp>
        <p:nvSpPr>
          <p:cNvPr id="26" name="Rechteck 27"/>
          <p:cNvSpPr/>
          <p:nvPr/>
        </p:nvSpPr>
        <p:spPr bwMode="auto">
          <a:xfrm>
            <a:off x="5732581" y="3341452"/>
            <a:ext cx="2773015" cy="1109051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de-DE" sz="2000" b="1" dirty="0">
                <a:solidFill>
                  <a:schemeClr val="tx2"/>
                </a:solidFill>
              </a:rPr>
              <a:t>Algeria</a:t>
            </a:r>
          </a:p>
          <a:p>
            <a:pPr defTabSz="914378">
              <a:defRPr/>
            </a:pPr>
            <a:r>
              <a:rPr lang="de-DE" sz="1600" b="1" dirty="0">
                <a:solidFill>
                  <a:sysClr val="windowText" lastClr="000000"/>
                </a:solidFill>
              </a:rPr>
              <a:t>Unit Serialization</a:t>
            </a:r>
          </a:p>
          <a:p>
            <a:pPr marL="171446" indent="-171446" defTabSz="914378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solidFill>
                  <a:sysClr val="windowText" lastClr="000000"/>
                </a:solidFill>
              </a:rPr>
              <a:t>Jan ’14 – Expecting 2-3-yr delay</a:t>
            </a:r>
          </a:p>
        </p:txBody>
      </p:sp>
      <p:pic>
        <p:nvPicPr>
          <p:cNvPr id="27" name="Picture 26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845741" y="3457198"/>
            <a:ext cx="328761" cy="1944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254" y="3440309"/>
            <a:ext cx="231719" cy="231719"/>
          </a:xfrm>
          <a:prstGeom prst="rect">
            <a:avLst/>
          </a:prstGeom>
        </p:spPr>
      </p:pic>
      <p:sp>
        <p:nvSpPr>
          <p:cNvPr id="29" name="Rechteck 27"/>
          <p:cNvSpPr/>
          <p:nvPr/>
        </p:nvSpPr>
        <p:spPr bwMode="auto">
          <a:xfrm>
            <a:off x="3378878" y="2575695"/>
            <a:ext cx="2170219" cy="178718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>
                <a:solidFill>
                  <a:schemeClr val="tx2"/>
                </a:solidFill>
              </a:rPr>
              <a:t>Brazil</a:t>
            </a:r>
          </a:p>
          <a:p>
            <a:r>
              <a:rPr lang="de-DE" sz="1600" b="1" dirty="0"/>
              <a:t>Track &amp; Trace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Traceability – buyer/seller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Dec ‘13 – Resolution No. RDC-54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Dec ‘15 – 1st of 3 batches due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Dec ’16 – All products/batches due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84" y="788716"/>
            <a:ext cx="1723024" cy="17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SERIALIZATION TRACK &amp; TRACE 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 Systech International. Last updated August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457201" y="894233"/>
            <a:ext cx="2794652" cy="1269615"/>
          </a:xfrm>
          <a:prstGeom prst="roundRect">
            <a:avLst>
              <a:gd name="adj" fmla="val 7243"/>
            </a:avLst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335199" y="3168072"/>
            <a:ext cx="2353703" cy="1381565"/>
          </a:xfrm>
          <a:prstGeom prst="roundRect">
            <a:avLst>
              <a:gd name="adj" fmla="val 7243"/>
            </a:avLst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55870" y="894232"/>
            <a:ext cx="2611555" cy="2024403"/>
          </a:xfrm>
          <a:prstGeom prst="roundRect">
            <a:avLst>
              <a:gd name="adj" fmla="val 7243"/>
            </a:avLst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1" y="3280022"/>
            <a:ext cx="2794652" cy="1269615"/>
          </a:xfrm>
          <a:prstGeom prst="roundRect">
            <a:avLst>
              <a:gd name="adj" fmla="val 7243"/>
            </a:avLst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748285" y="2998678"/>
            <a:ext cx="2627894" cy="1550960"/>
          </a:xfrm>
          <a:prstGeom prst="roundRect">
            <a:avLst>
              <a:gd name="adj" fmla="val 7243"/>
            </a:avLst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68775" y="2206500"/>
            <a:ext cx="2794652" cy="1027751"/>
          </a:xfrm>
          <a:prstGeom prst="roundRect">
            <a:avLst>
              <a:gd name="adj" fmla="val 7243"/>
            </a:avLst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2" name="Rechteck 27"/>
          <p:cNvSpPr/>
          <p:nvPr/>
        </p:nvSpPr>
        <p:spPr bwMode="auto">
          <a:xfrm>
            <a:off x="502854" y="914210"/>
            <a:ext cx="2752342" cy="121213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>
                <a:solidFill>
                  <a:schemeClr val="tx2"/>
                </a:solidFill>
              </a:rPr>
              <a:t>Turkey</a:t>
            </a:r>
          </a:p>
          <a:p>
            <a:r>
              <a:rPr lang="de-DE" sz="1600" b="1" dirty="0"/>
              <a:t>Track &amp; Trace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Jul ’10 – Serialized DataMatrix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Jan ‘12 – Traceability – MoH system</a:t>
            </a:r>
          </a:p>
        </p:txBody>
      </p:sp>
      <p:sp>
        <p:nvSpPr>
          <p:cNvPr id="43" name="Rechteck 27"/>
          <p:cNvSpPr/>
          <p:nvPr/>
        </p:nvSpPr>
        <p:spPr bwMode="auto">
          <a:xfrm>
            <a:off x="493168" y="2271983"/>
            <a:ext cx="2714298" cy="97384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>
                <a:solidFill>
                  <a:schemeClr val="tx2"/>
                </a:solidFill>
              </a:rPr>
              <a:t>Jordan</a:t>
            </a:r>
          </a:p>
          <a:p>
            <a:r>
              <a:rPr lang="de-DE" sz="1600" b="1" dirty="0"/>
              <a:t>Unit Serialization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Jan ’17</a:t>
            </a:r>
          </a:p>
        </p:txBody>
      </p:sp>
      <p:sp>
        <p:nvSpPr>
          <p:cNvPr id="44" name="Rechteck 27"/>
          <p:cNvSpPr/>
          <p:nvPr/>
        </p:nvSpPr>
        <p:spPr bwMode="auto">
          <a:xfrm>
            <a:off x="505407" y="3357106"/>
            <a:ext cx="2736785" cy="126110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>
                <a:solidFill>
                  <a:schemeClr val="tx2"/>
                </a:solidFill>
              </a:rPr>
              <a:t>Saudi Arabia</a:t>
            </a:r>
            <a:endParaRPr lang="de-DE" sz="1600" b="1" dirty="0">
              <a:solidFill>
                <a:schemeClr val="tx2"/>
              </a:solidFill>
            </a:endParaRP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Mar ’15 – Lot-level DataMatrix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Mar ‘17 – Serialized DataMatrix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TBD – Track &amp; Trace pending</a:t>
            </a:r>
          </a:p>
        </p:txBody>
      </p:sp>
      <p:sp>
        <p:nvSpPr>
          <p:cNvPr id="45" name="Rechteck 27"/>
          <p:cNvSpPr/>
          <p:nvPr/>
        </p:nvSpPr>
        <p:spPr bwMode="auto">
          <a:xfrm>
            <a:off x="5760278" y="885455"/>
            <a:ext cx="2614899" cy="20044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>
                <a:solidFill>
                  <a:schemeClr val="tx2"/>
                </a:solidFill>
              </a:rPr>
              <a:t>China</a:t>
            </a:r>
          </a:p>
          <a:p>
            <a:r>
              <a:rPr lang="de-DE" sz="1400" b="1" dirty="0"/>
              <a:t>Track &amp; Trace (code 128c)  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100" dirty="0"/>
              <a:t>’11, ’12, &amp; ’13 – In effect for EDL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100" dirty="0"/>
              <a:t>’15 – In effect for all drugs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100" dirty="0"/>
              <a:t>CFDA System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100" dirty="0"/>
              <a:t>Mandatory unit/case aggregation</a:t>
            </a:r>
          </a:p>
          <a:p>
            <a:pPr>
              <a:buClr>
                <a:srgbClr val="FD8D15"/>
              </a:buClr>
              <a:buSzPct val="85000"/>
            </a:pPr>
            <a:r>
              <a:rPr lang="en-US" sz="1400" b="1" dirty="0"/>
              <a:t>Veterinary Products (QR-Code)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100" dirty="0"/>
              <a:t>’15 – Vaccines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100" dirty="0"/>
              <a:t>’16 – All veterinary Products</a:t>
            </a:r>
          </a:p>
          <a:p>
            <a:pPr>
              <a:buClr>
                <a:srgbClr val="FD8D15"/>
              </a:buClr>
              <a:buSzPct val="85000"/>
            </a:pPr>
            <a:endParaRPr lang="de-DE" sz="1100" dirty="0"/>
          </a:p>
        </p:txBody>
      </p:sp>
      <p:sp>
        <p:nvSpPr>
          <p:cNvPr id="46" name="Rechteck 27"/>
          <p:cNvSpPr/>
          <p:nvPr/>
        </p:nvSpPr>
        <p:spPr bwMode="auto">
          <a:xfrm>
            <a:off x="5755870" y="2998677"/>
            <a:ext cx="2620309" cy="147091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>
                <a:solidFill>
                  <a:schemeClr val="tx2"/>
                </a:solidFill>
              </a:rPr>
              <a:t>South Korea</a:t>
            </a:r>
            <a:endParaRPr lang="de-DE" sz="1200" dirty="0"/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Jan ’13 – Lot-level DataMatrix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Jan ’15 – 30% Serialized DataMatrix</a:t>
            </a:r>
          </a:p>
          <a:p>
            <a:pPr marL="171446" indent="-171446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Jan ’16 –  All Products Serialized DataMatrix and Track &amp; Trace Likely</a:t>
            </a:r>
          </a:p>
          <a:p>
            <a:endParaRPr lang="de-DE" sz="1000" dirty="0"/>
          </a:p>
        </p:txBody>
      </p:sp>
      <p:sp>
        <p:nvSpPr>
          <p:cNvPr id="47" name="Rechteck 27"/>
          <p:cNvSpPr/>
          <p:nvPr/>
        </p:nvSpPr>
        <p:spPr bwMode="auto">
          <a:xfrm>
            <a:off x="3400163" y="3117012"/>
            <a:ext cx="2144591" cy="139110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>
                <a:solidFill>
                  <a:schemeClr val="tx2"/>
                </a:solidFill>
              </a:rPr>
              <a:t>India</a:t>
            </a:r>
          </a:p>
          <a:p>
            <a:pPr algn="ctr"/>
            <a:r>
              <a:rPr lang="de-DE" sz="1400" b="1" dirty="0"/>
              <a:t>Unit- and case-level serialization</a:t>
            </a:r>
          </a:p>
          <a:p>
            <a:pPr algn="ctr"/>
            <a:r>
              <a:rPr lang="de-DE" sz="1400" b="1" dirty="0"/>
              <a:t>Exports and government sales</a:t>
            </a:r>
          </a:p>
          <a:p>
            <a:pPr marL="171446" indent="-171446" algn="ctr">
              <a:buClr>
                <a:srgbClr val="FD8D15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sz="1200" dirty="0"/>
              <a:t>‘13-’15 – Systems pending</a:t>
            </a:r>
          </a:p>
        </p:txBody>
      </p:sp>
      <p:pic>
        <p:nvPicPr>
          <p:cNvPr id="48" name="Picture 4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6432" y="2310672"/>
            <a:ext cx="328761" cy="194496"/>
          </a:xfrm>
          <a:prstGeom prst="rect">
            <a:avLst/>
          </a:prstGeom>
        </p:spPr>
      </p:pic>
      <p:pic>
        <p:nvPicPr>
          <p:cNvPr id="49" name="Picture 48" descr="http://upload.wikimedia.org/wikipedia/commons/thumb/f/fa/Flag_of_the_People%27s_Republic_of_China.svg/1500px-Flag_of_the_People%27s_Republic_of_China.svg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95" y="1003169"/>
            <a:ext cx="332506" cy="1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98045" y="1005839"/>
            <a:ext cx="328761" cy="194496"/>
          </a:xfrm>
          <a:prstGeom prst="rect">
            <a:avLst/>
          </a:prstGeom>
        </p:spPr>
      </p:pic>
      <p:pic>
        <p:nvPicPr>
          <p:cNvPr id="51" name="Picture 5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76017" y="3095639"/>
            <a:ext cx="328761" cy="194496"/>
          </a:xfrm>
          <a:prstGeom prst="rect">
            <a:avLst/>
          </a:prstGeom>
        </p:spPr>
      </p:pic>
      <p:pic>
        <p:nvPicPr>
          <p:cNvPr id="52" name="Picture 5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86432" y="3422160"/>
            <a:ext cx="328761" cy="194496"/>
          </a:xfrm>
          <a:prstGeom prst="rect">
            <a:avLst/>
          </a:prstGeom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485466" y="3234250"/>
            <a:ext cx="344268" cy="19449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9050" y="3416234"/>
            <a:ext cx="231719" cy="2317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9709" y="3077029"/>
            <a:ext cx="231719" cy="2317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754" y="983915"/>
            <a:ext cx="231719" cy="2317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7302" y="3222362"/>
            <a:ext cx="242649" cy="23171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755" y="2329654"/>
            <a:ext cx="231719" cy="23171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/>
          <a:srcRect l="56435" t="53918" r="28218" b="23476"/>
          <a:stretch/>
        </p:blipFill>
        <p:spPr>
          <a:xfrm>
            <a:off x="7887204" y="1003170"/>
            <a:ext cx="374224" cy="2124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44" y="1109401"/>
            <a:ext cx="1723024" cy="17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2" y="81742"/>
            <a:ext cx="6400799" cy="542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A6EBB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lang="en-US" sz="1600" b="1" i="0" u="none" strike="noStrike" cap="none" baseline="0" dirty="0">
              <a:solidFill>
                <a:srgbClr val="2A6E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ftr" idx="11"/>
          </p:nvPr>
        </p:nvSpPr>
        <p:spPr>
          <a:xfrm>
            <a:off x="457200" y="4802540"/>
            <a:ext cx="55626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dirty="0"/>
              <a:t>© 2015 Systech International. Last updated July 2015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4294967295"/>
          </p:nvPr>
        </p:nvSpPr>
        <p:spPr>
          <a:xfrm>
            <a:off x="6717811" y="480254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800" b="0" i="0" u="none" strike="noStrike" cap="none" baseline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993538" y="843384"/>
            <a:ext cx="4693262" cy="37508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600"/>
              </a:spcBef>
              <a:buClr>
                <a:srgbClr val="7F7F7F"/>
              </a:buClr>
              <a:buSzPct val="25000"/>
            </a:pPr>
            <a:r>
              <a:rPr lang="en-US" dirty="0" smtClean="0">
                <a:ea typeface="Arial"/>
                <a:cs typeface="Arial"/>
                <a:sym typeface="Arial"/>
              </a:rPr>
              <a:t>Implement a serialization solution that: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Provides serial number range management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Serial number validation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Meets regulatory compliance</a:t>
            </a:r>
            <a:b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</a:b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Can be upgraded and re-configured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Integrates with existing or new hardware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Deploys rapidly and scales with the business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Adapts to packaging and regulatory changes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Remotely supportable without having to wait for an engineer to arrive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37957" y="757471"/>
            <a:ext cx="3631501" cy="3511985"/>
            <a:chOff x="5055299" y="957609"/>
            <a:chExt cx="3631501" cy="3511985"/>
          </a:xfrm>
        </p:grpSpPr>
        <p:sp>
          <p:nvSpPr>
            <p:cNvPr id="31" name="Rounded Rectangle 30"/>
            <p:cNvSpPr/>
            <p:nvPr/>
          </p:nvSpPr>
          <p:spPr>
            <a:xfrm>
              <a:off x="5055299" y="957609"/>
              <a:ext cx="3504834" cy="3511985"/>
            </a:xfrm>
            <a:prstGeom prst="roundRect">
              <a:avLst>
                <a:gd name="adj" fmla="val 2888"/>
              </a:avLst>
            </a:prstGeom>
            <a:solidFill>
              <a:srgbClr val="B1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431886" y="3146768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1 | DEVICE</a:t>
              </a:r>
            </a:p>
          </p:txBody>
        </p:sp>
        <p:grpSp>
          <p:nvGrpSpPr>
            <p:cNvPr id="57" name="Group 4"/>
            <p:cNvGrpSpPr>
              <a:grpSpLocks noChangeAspect="1"/>
            </p:cNvGrpSpPr>
            <p:nvPr/>
          </p:nvGrpSpPr>
          <p:grpSpPr bwMode="auto">
            <a:xfrm>
              <a:off x="7951001" y="3240186"/>
              <a:ext cx="413801" cy="292533"/>
              <a:chOff x="3432" y="1013"/>
              <a:chExt cx="1396" cy="1169"/>
            </a:xfrm>
            <a:solidFill>
              <a:schemeClr val="bg1"/>
            </a:solidFill>
          </p:grpSpPr>
          <p:sp>
            <p:nvSpPr>
              <p:cNvPr id="75" name="Freeform 5"/>
              <p:cNvSpPr>
                <a:spLocks noEditPoints="1"/>
              </p:cNvSpPr>
              <p:nvPr/>
            </p:nvSpPr>
            <p:spPr bwMode="auto">
              <a:xfrm>
                <a:off x="3432" y="1256"/>
                <a:ext cx="926" cy="926"/>
              </a:xfrm>
              <a:custGeom>
                <a:avLst/>
                <a:gdLst>
                  <a:gd name="T0" fmla="*/ 0 w 926"/>
                  <a:gd name="T1" fmla="*/ 926 h 926"/>
                  <a:gd name="T2" fmla="*/ 926 w 926"/>
                  <a:gd name="T3" fmla="*/ 926 h 926"/>
                  <a:gd name="T4" fmla="*/ 926 w 926"/>
                  <a:gd name="T5" fmla="*/ 0 h 926"/>
                  <a:gd name="T6" fmla="*/ 0 w 926"/>
                  <a:gd name="T7" fmla="*/ 0 h 926"/>
                  <a:gd name="T8" fmla="*/ 0 w 926"/>
                  <a:gd name="T9" fmla="*/ 926 h 926"/>
                  <a:gd name="T10" fmla="*/ 719 w 926"/>
                  <a:gd name="T11" fmla="*/ 192 h 926"/>
                  <a:gd name="T12" fmla="*/ 727 w 926"/>
                  <a:gd name="T13" fmla="*/ 192 h 926"/>
                  <a:gd name="T14" fmla="*/ 727 w 926"/>
                  <a:gd name="T15" fmla="*/ 696 h 926"/>
                  <a:gd name="T16" fmla="*/ 719 w 926"/>
                  <a:gd name="T17" fmla="*/ 696 h 926"/>
                  <a:gd name="T18" fmla="*/ 719 w 926"/>
                  <a:gd name="T19" fmla="*/ 192 h 926"/>
                  <a:gd name="T20" fmla="*/ 651 w 926"/>
                  <a:gd name="T21" fmla="*/ 192 h 926"/>
                  <a:gd name="T22" fmla="*/ 703 w 926"/>
                  <a:gd name="T23" fmla="*/ 192 h 926"/>
                  <a:gd name="T24" fmla="*/ 703 w 926"/>
                  <a:gd name="T25" fmla="*/ 696 h 926"/>
                  <a:gd name="T26" fmla="*/ 651 w 926"/>
                  <a:gd name="T27" fmla="*/ 696 h 926"/>
                  <a:gd name="T28" fmla="*/ 651 w 926"/>
                  <a:gd name="T29" fmla="*/ 192 h 926"/>
                  <a:gd name="T30" fmla="*/ 624 w 926"/>
                  <a:gd name="T31" fmla="*/ 192 h 926"/>
                  <a:gd name="T32" fmla="*/ 636 w 926"/>
                  <a:gd name="T33" fmla="*/ 192 h 926"/>
                  <a:gd name="T34" fmla="*/ 636 w 926"/>
                  <a:gd name="T35" fmla="*/ 696 h 926"/>
                  <a:gd name="T36" fmla="*/ 624 w 926"/>
                  <a:gd name="T37" fmla="*/ 696 h 926"/>
                  <a:gd name="T38" fmla="*/ 624 w 926"/>
                  <a:gd name="T39" fmla="*/ 192 h 926"/>
                  <a:gd name="T40" fmla="*/ 591 w 926"/>
                  <a:gd name="T41" fmla="*/ 192 h 926"/>
                  <a:gd name="T42" fmla="*/ 603 w 926"/>
                  <a:gd name="T43" fmla="*/ 192 h 926"/>
                  <a:gd name="T44" fmla="*/ 603 w 926"/>
                  <a:gd name="T45" fmla="*/ 696 h 926"/>
                  <a:gd name="T46" fmla="*/ 591 w 926"/>
                  <a:gd name="T47" fmla="*/ 696 h 926"/>
                  <a:gd name="T48" fmla="*/ 591 w 926"/>
                  <a:gd name="T49" fmla="*/ 192 h 926"/>
                  <a:gd name="T50" fmla="*/ 518 w 926"/>
                  <a:gd name="T51" fmla="*/ 192 h 926"/>
                  <a:gd name="T52" fmla="*/ 567 w 926"/>
                  <a:gd name="T53" fmla="*/ 192 h 926"/>
                  <a:gd name="T54" fmla="*/ 567 w 926"/>
                  <a:gd name="T55" fmla="*/ 696 h 926"/>
                  <a:gd name="T56" fmla="*/ 518 w 926"/>
                  <a:gd name="T57" fmla="*/ 696 h 926"/>
                  <a:gd name="T58" fmla="*/ 518 w 926"/>
                  <a:gd name="T59" fmla="*/ 192 h 926"/>
                  <a:gd name="T60" fmla="*/ 477 w 926"/>
                  <a:gd name="T61" fmla="*/ 192 h 926"/>
                  <a:gd name="T62" fmla="*/ 503 w 926"/>
                  <a:gd name="T63" fmla="*/ 192 h 926"/>
                  <a:gd name="T64" fmla="*/ 503 w 926"/>
                  <a:gd name="T65" fmla="*/ 696 h 926"/>
                  <a:gd name="T66" fmla="*/ 477 w 926"/>
                  <a:gd name="T67" fmla="*/ 696 h 926"/>
                  <a:gd name="T68" fmla="*/ 477 w 926"/>
                  <a:gd name="T69" fmla="*/ 192 h 926"/>
                  <a:gd name="T70" fmla="*/ 446 w 926"/>
                  <a:gd name="T71" fmla="*/ 192 h 926"/>
                  <a:gd name="T72" fmla="*/ 458 w 926"/>
                  <a:gd name="T73" fmla="*/ 192 h 926"/>
                  <a:gd name="T74" fmla="*/ 458 w 926"/>
                  <a:gd name="T75" fmla="*/ 696 h 926"/>
                  <a:gd name="T76" fmla="*/ 446 w 926"/>
                  <a:gd name="T77" fmla="*/ 696 h 926"/>
                  <a:gd name="T78" fmla="*/ 446 w 926"/>
                  <a:gd name="T79" fmla="*/ 192 h 926"/>
                  <a:gd name="T80" fmla="*/ 361 w 926"/>
                  <a:gd name="T81" fmla="*/ 192 h 926"/>
                  <a:gd name="T82" fmla="*/ 413 w 926"/>
                  <a:gd name="T83" fmla="*/ 192 h 926"/>
                  <a:gd name="T84" fmla="*/ 413 w 926"/>
                  <a:gd name="T85" fmla="*/ 696 h 926"/>
                  <a:gd name="T86" fmla="*/ 361 w 926"/>
                  <a:gd name="T87" fmla="*/ 696 h 926"/>
                  <a:gd name="T88" fmla="*/ 361 w 926"/>
                  <a:gd name="T89" fmla="*/ 192 h 926"/>
                  <a:gd name="T90" fmla="*/ 292 w 926"/>
                  <a:gd name="T91" fmla="*/ 192 h 926"/>
                  <a:gd name="T92" fmla="*/ 328 w 926"/>
                  <a:gd name="T93" fmla="*/ 192 h 926"/>
                  <a:gd name="T94" fmla="*/ 328 w 926"/>
                  <a:gd name="T95" fmla="*/ 696 h 926"/>
                  <a:gd name="T96" fmla="*/ 292 w 926"/>
                  <a:gd name="T97" fmla="*/ 696 h 926"/>
                  <a:gd name="T98" fmla="*/ 292 w 926"/>
                  <a:gd name="T99" fmla="*/ 192 h 926"/>
                  <a:gd name="T100" fmla="*/ 268 w 926"/>
                  <a:gd name="T101" fmla="*/ 192 h 926"/>
                  <a:gd name="T102" fmla="*/ 275 w 926"/>
                  <a:gd name="T103" fmla="*/ 192 h 926"/>
                  <a:gd name="T104" fmla="*/ 275 w 926"/>
                  <a:gd name="T105" fmla="*/ 696 h 926"/>
                  <a:gd name="T106" fmla="*/ 268 w 926"/>
                  <a:gd name="T107" fmla="*/ 696 h 926"/>
                  <a:gd name="T108" fmla="*/ 268 w 926"/>
                  <a:gd name="T109" fmla="*/ 192 h 926"/>
                  <a:gd name="T110" fmla="*/ 199 w 926"/>
                  <a:gd name="T111" fmla="*/ 192 h 926"/>
                  <a:gd name="T112" fmla="*/ 249 w 926"/>
                  <a:gd name="T113" fmla="*/ 192 h 926"/>
                  <a:gd name="T114" fmla="*/ 249 w 926"/>
                  <a:gd name="T115" fmla="*/ 696 h 926"/>
                  <a:gd name="T116" fmla="*/ 199 w 926"/>
                  <a:gd name="T117" fmla="*/ 696 h 926"/>
                  <a:gd name="T118" fmla="*/ 199 w 926"/>
                  <a:gd name="T119" fmla="*/ 192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26" h="926">
                    <a:moveTo>
                      <a:pt x="0" y="926"/>
                    </a:moveTo>
                    <a:lnTo>
                      <a:pt x="926" y="926"/>
                    </a:lnTo>
                    <a:lnTo>
                      <a:pt x="926" y="0"/>
                    </a:lnTo>
                    <a:lnTo>
                      <a:pt x="0" y="0"/>
                    </a:lnTo>
                    <a:lnTo>
                      <a:pt x="0" y="926"/>
                    </a:lnTo>
                    <a:close/>
                    <a:moveTo>
                      <a:pt x="719" y="192"/>
                    </a:moveTo>
                    <a:lnTo>
                      <a:pt x="727" y="192"/>
                    </a:lnTo>
                    <a:lnTo>
                      <a:pt x="727" y="696"/>
                    </a:lnTo>
                    <a:lnTo>
                      <a:pt x="719" y="696"/>
                    </a:lnTo>
                    <a:lnTo>
                      <a:pt x="719" y="192"/>
                    </a:lnTo>
                    <a:close/>
                    <a:moveTo>
                      <a:pt x="651" y="192"/>
                    </a:moveTo>
                    <a:lnTo>
                      <a:pt x="703" y="192"/>
                    </a:lnTo>
                    <a:lnTo>
                      <a:pt x="703" y="696"/>
                    </a:lnTo>
                    <a:lnTo>
                      <a:pt x="651" y="696"/>
                    </a:lnTo>
                    <a:lnTo>
                      <a:pt x="651" y="192"/>
                    </a:lnTo>
                    <a:close/>
                    <a:moveTo>
                      <a:pt x="624" y="192"/>
                    </a:moveTo>
                    <a:lnTo>
                      <a:pt x="636" y="192"/>
                    </a:lnTo>
                    <a:lnTo>
                      <a:pt x="636" y="696"/>
                    </a:lnTo>
                    <a:lnTo>
                      <a:pt x="624" y="696"/>
                    </a:lnTo>
                    <a:lnTo>
                      <a:pt x="624" y="192"/>
                    </a:lnTo>
                    <a:close/>
                    <a:moveTo>
                      <a:pt x="591" y="192"/>
                    </a:moveTo>
                    <a:lnTo>
                      <a:pt x="603" y="192"/>
                    </a:lnTo>
                    <a:lnTo>
                      <a:pt x="603" y="696"/>
                    </a:lnTo>
                    <a:lnTo>
                      <a:pt x="591" y="696"/>
                    </a:lnTo>
                    <a:lnTo>
                      <a:pt x="591" y="192"/>
                    </a:lnTo>
                    <a:close/>
                    <a:moveTo>
                      <a:pt x="518" y="192"/>
                    </a:moveTo>
                    <a:lnTo>
                      <a:pt x="567" y="192"/>
                    </a:lnTo>
                    <a:lnTo>
                      <a:pt x="567" y="696"/>
                    </a:lnTo>
                    <a:lnTo>
                      <a:pt x="518" y="696"/>
                    </a:lnTo>
                    <a:lnTo>
                      <a:pt x="518" y="192"/>
                    </a:lnTo>
                    <a:close/>
                    <a:moveTo>
                      <a:pt x="477" y="192"/>
                    </a:moveTo>
                    <a:lnTo>
                      <a:pt x="503" y="192"/>
                    </a:lnTo>
                    <a:lnTo>
                      <a:pt x="503" y="696"/>
                    </a:lnTo>
                    <a:lnTo>
                      <a:pt x="477" y="696"/>
                    </a:lnTo>
                    <a:lnTo>
                      <a:pt x="477" y="192"/>
                    </a:lnTo>
                    <a:close/>
                    <a:moveTo>
                      <a:pt x="446" y="192"/>
                    </a:moveTo>
                    <a:lnTo>
                      <a:pt x="458" y="192"/>
                    </a:lnTo>
                    <a:lnTo>
                      <a:pt x="458" y="696"/>
                    </a:lnTo>
                    <a:lnTo>
                      <a:pt x="446" y="696"/>
                    </a:lnTo>
                    <a:lnTo>
                      <a:pt x="446" y="192"/>
                    </a:lnTo>
                    <a:close/>
                    <a:moveTo>
                      <a:pt x="361" y="192"/>
                    </a:moveTo>
                    <a:lnTo>
                      <a:pt x="413" y="192"/>
                    </a:lnTo>
                    <a:lnTo>
                      <a:pt x="413" y="696"/>
                    </a:lnTo>
                    <a:lnTo>
                      <a:pt x="361" y="696"/>
                    </a:lnTo>
                    <a:lnTo>
                      <a:pt x="361" y="192"/>
                    </a:lnTo>
                    <a:close/>
                    <a:moveTo>
                      <a:pt x="292" y="192"/>
                    </a:moveTo>
                    <a:lnTo>
                      <a:pt x="328" y="192"/>
                    </a:lnTo>
                    <a:lnTo>
                      <a:pt x="328" y="696"/>
                    </a:lnTo>
                    <a:lnTo>
                      <a:pt x="292" y="696"/>
                    </a:lnTo>
                    <a:lnTo>
                      <a:pt x="292" y="192"/>
                    </a:lnTo>
                    <a:close/>
                    <a:moveTo>
                      <a:pt x="268" y="192"/>
                    </a:moveTo>
                    <a:lnTo>
                      <a:pt x="275" y="192"/>
                    </a:lnTo>
                    <a:lnTo>
                      <a:pt x="275" y="696"/>
                    </a:lnTo>
                    <a:lnTo>
                      <a:pt x="268" y="696"/>
                    </a:lnTo>
                    <a:lnTo>
                      <a:pt x="268" y="192"/>
                    </a:lnTo>
                    <a:close/>
                    <a:moveTo>
                      <a:pt x="199" y="192"/>
                    </a:moveTo>
                    <a:lnTo>
                      <a:pt x="249" y="192"/>
                    </a:lnTo>
                    <a:lnTo>
                      <a:pt x="249" y="696"/>
                    </a:lnTo>
                    <a:lnTo>
                      <a:pt x="199" y="696"/>
                    </a:lnTo>
                    <a:lnTo>
                      <a:pt x="199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76" name="Freeform 6"/>
              <p:cNvSpPr>
                <a:spLocks/>
              </p:cNvSpPr>
              <p:nvPr/>
            </p:nvSpPr>
            <p:spPr bwMode="auto">
              <a:xfrm>
                <a:off x="3432" y="1013"/>
                <a:ext cx="1334" cy="207"/>
              </a:xfrm>
              <a:custGeom>
                <a:avLst/>
                <a:gdLst>
                  <a:gd name="T0" fmla="*/ 363 w 1334"/>
                  <a:gd name="T1" fmla="*/ 0 h 207"/>
                  <a:gd name="T2" fmla="*/ 0 w 1334"/>
                  <a:gd name="T3" fmla="*/ 207 h 207"/>
                  <a:gd name="T4" fmla="*/ 926 w 1334"/>
                  <a:gd name="T5" fmla="*/ 207 h 207"/>
                  <a:gd name="T6" fmla="*/ 1334 w 1334"/>
                  <a:gd name="T7" fmla="*/ 0 h 207"/>
                  <a:gd name="T8" fmla="*/ 363 w 1334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4" h="207">
                    <a:moveTo>
                      <a:pt x="363" y="0"/>
                    </a:moveTo>
                    <a:lnTo>
                      <a:pt x="0" y="207"/>
                    </a:lnTo>
                    <a:lnTo>
                      <a:pt x="926" y="207"/>
                    </a:lnTo>
                    <a:lnTo>
                      <a:pt x="1334" y="0"/>
                    </a:lnTo>
                    <a:lnTo>
                      <a:pt x="3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77" name="Freeform 7"/>
              <p:cNvSpPr>
                <a:spLocks/>
              </p:cNvSpPr>
              <p:nvPr/>
            </p:nvSpPr>
            <p:spPr bwMode="auto">
              <a:xfrm>
                <a:off x="4401" y="1028"/>
                <a:ext cx="427" cy="1143"/>
              </a:xfrm>
              <a:custGeom>
                <a:avLst/>
                <a:gdLst>
                  <a:gd name="T0" fmla="*/ 0 w 427"/>
                  <a:gd name="T1" fmla="*/ 216 h 1143"/>
                  <a:gd name="T2" fmla="*/ 0 w 427"/>
                  <a:gd name="T3" fmla="*/ 1143 h 1143"/>
                  <a:gd name="T4" fmla="*/ 427 w 427"/>
                  <a:gd name="T5" fmla="*/ 926 h 1143"/>
                  <a:gd name="T6" fmla="*/ 427 w 427"/>
                  <a:gd name="T7" fmla="*/ 0 h 1143"/>
                  <a:gd name="T8" fmla="*/ 0 w 427"/>
                  <a:gd name="T9" fmla="*/ 216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1143">
                    <a:moveTo>
                      <a:pt x="0" y="216"/>
                    </a:moveTo>
                    <a:lnTo>
                      <a:pt x="0" y="1143"/>
                    </a:lnTo>
                    <a:lnTo>
                      <a:pt x="427" y="926"/>
                    </a:lnTo>
                    <a:lnTo>
                      <a:pt x="427" y="0"/>
                    </a:lnTo>
                    <a:lnTo>
                      <a:pt x="0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58" name="Rounded Rectangle 57"/>
            <p:cNvSpPr/>
            <p:nvPr/>
          </p:nvSpPr>
          <p:spPr>
            <a:xfrm>
              <a:off x="5431886" y="2615686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2 | LINE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431886" y="2089219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3 | SITE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431886" y="1567374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4 | ENTERPRISE</a:t>
              </a:r>
            </a:p>
          </p:txBody>
        </p:sp>
        <p:grpSp>
          <p:nvGrpSpPr>
            <p:cNvPr id="61" name="Group 10"/>
            <p:cNvGrpSpPr>
              <a:grpSpLocks noChangeAspect="1"/>
            </p:cNvGrpSpPr>
            <p:nvPr/>
          </p:nvGrpSpPr>
          <p:grpSpPr bwMode="auto">
            <a:xfrm>
              <a:off x="7931792" y="2137244"/>
              <a:ext cx="432465" cy="326828"/>
              <a:chOff x="2406" y="1328"/>
              <a:chExt cx="353" cy="316"/>
            </a:xfrm>
          </p:grpSpPr>
          <p:sp>
            <p:nvSpPr>
              <p:cNvPr id="70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2406" y="1328"/>
                <a:ext cx="353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71" name="Freeform 11"/>
              <p:cNvSpPr>
                <a:spLocks noEditPoints="1"/>
              </p:cNvSpPr>
              <p:nvPr/>
            </p:nvSpPr>
            <p:spPr bwMode="auto">
              <a:xfrm>
                <a:off x="2408" y="1430"/>
                <a:ext cx="349" cy="214"/>
              </a:xfrm>
              <a:custGeom>
                <a:avLst/>
                <a:gdLst>
                  <a:gd name="T0" fmla="*/ 220 w 220"/>
                  <a:gd name="T1" fmla="*/ 42 h 134"/>
                  <a:gd name="T2" fmla="*/ 220 w 220"/>
                  <a:gd name="T3" fmla="*/ 134 h 134"/>
                  <a:gd name="T4" fmla="*/ 204 w 220"/>
                  <a:gd name="T5" fmla="*/ 134 h 134"/>
                  <a:gd name="T6" fmla="*/ 204 w 220"/>
                  <a:gd name="T7" fmla="*/ 102 h 134"/>
                  <a:gd name="T8" fmla="*/ 180 w 220"/>
                  <a:gd name="T9" fmla="*/ 102 h 134"/>
                  <a:gd name="T10" fmla="*/ 180 w 220"/>
                  <a:gd name="T11" fmla="*/ 134 h 134"/>
                  <a:gd name="T12" fmla="*/ 170 w 220"/>
                  <a:gd name="T13" fmla="*/ 134 h 134"/>
                  <a:gd name="T14" fmla="*/ 10 w 220"/>
                  <a:gd name="T15" fmla="*/ 134 h 134"/>
                  <a:gd name="T16" fmla="*/ 0 w 220"/>
                  <a:gd name="T17" fmla="*/ 121 h 134"/>
                  <a:gd name="T18" fmla="*/ 0 w 220"/>
                  <a:gd name="T19" fmla="*/ 56 h 134"/>
                  <a:gd name="T20" fmla="*/ 0 w 220"/>
                  <a:gd name="T21" fmla="*/ 0 h 134"/>
                  <a:gd name="T22" fmla="*/ 65 w 220"/>
                  <a:gd name="T23" fmla="*/ 39 h 134"/>
                  <a:gd name="T24" fmla="*/ 65 w 220"/>
                  <a:gd name="T25" fmla="*/ 0 h 134"/>
                  <a:gd name="T26" fmla="*/ 121 w 220"/>
                  <a:gd name="T27" fmla="*/ 40 h 134"/>
                  <a:gd name="T28" fmla="*/ 121 w 220"/>
                  <a:gd name="T29" fmla="*/ 0 h 134"/>
                  <a:gd name="T30" fmla="*/ 170 w 220"/>
                  <a:gd name="T31" fmla="*/ 42 h 134"/>
                  <a:gd name="T32" fmla="*/ 220 w 220"/>
                  <a:gd name="T33" fmla="*/ 42 h 134"/>
                  <a:gd name="T34" fmla="*/ 159 w 220"/>
                  <a:gd name="T35" fmla="*/ 96 h 134"/>
                  <a:gd name="T36" fmla="*/ 159 w 220"/>
                  <a:gd name="T37" fmla="*/ 67 h 134"/>
                  <a:gd name="T38" fmla="*/ 121 w 220"/>
                  <a:gd name="T39" fmla="*/ 67 h 134"/>
                  <a:gd name="T40" fmla="*/ 121 w 220"/>
                  <a:gd name="T41" fmla="*/ 96 h 134"/>
                  <a:gd name="T42" fmla="*/ 159 w 220"/>
                  <a:gd name="T43" fmla="*/ 96 h 134"/>
                  <a:gd name="T44" fmla="*/ 108 w 220"/>
                  <a:gd name="T45" fmla="*/ 96 h 134"/>
                  <a:gd name="T46" fmla="*/ 108 w 220"/>
                  <a:gd name="T47" fmla="*/ 67 h 134"/>
                  <a:gd name="T48" fmla="*/ 70 w 220"/>
                  <a:gd name="T49" fmla="*/ 67 h 134"/>
                  <a:gd name="T50" fmla="*/ 70 w 220"/>
                  <a:gd name="T51" fmla="*/ 96 h 134"/>
                  <a:gd name="T52" fmla="*/ 108 w 220"/>
                  <a:gd name="T53" fmla="*/ 96 h 134"/>
                  <a:gd name="T54" fmla="*/ 56 w 220"/>
                  <a:gd name="T55" fmla="*/ 96 h 134"/>
                  <a:gd name="T56" fmla="*/ 56 w 220"/>
                  <a:gd name="T57" fmla="*/ 67 h 134"/>
                  <a:gd name="T58" fmla="*/ 18 w 220"/>
                  <a:gd name="T59" fmla="*/ 67 h 134"/>
                  <a:gd name="T60" fmla="*/ 18 w 220"/>
                  <a:gd name="T61" fmla="*/ 96 h 134"/>
                  <a:gd name="T62" fmla="*/ 56 w 220"/>
                  <a:gd name="T63" fmla="*/ 9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134">
                    <a:moveTo>
                      <a:pt x="220" y="42"/>
                    </a:moveTo>
                    <a:cubicBezTo>
                      <a:pt x="220" y="134"/>
                      <a:pt x="220" y="134"/>
                      <a:pt x="220" y="134"/>
                    </a:cubicBezTo>
                    <a:cubicBezTo>
                      <a:pt x="204" y="134"/>
                      <a:pt x="204" y="134"/>
                      <a:pt x="204" y="134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80" y="134"/>
                      <a:pt x="180" y="134"/>
                      <a:pt x="180" y="134"/>
                    </a:cubicBezTo>
                    <a:cubicBezTo>
                      <a:pt x="170" y="134"/>
                      <a:pt x="170" y="134"/>
                      <a:pt x="170" y="134"/>
                    </a:cubicBezTo>
                    <a:cubicBezTo>
                      <a:pt x="170" y="134"/>
                      <a:pt x="20" y="134"/>
                      <a:pt x="10" y="134"/>
                    </a:cubicBezTo>
                    <a:cubicBezTo>
                      <a:pt x="1" y="134"/>
                      <a:pt x="0" y="121"/>
                      <a:pt x="0" y="12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70" y="42"/>
                      <a:pt x="170" y="42"/>
                      <a:pt x="170" y="42"/>
                    </a:cubicBezTo>
                    <a:lnTo>
                      <a:pt x="220" y="42"/>
                    </a:lnTo>
                    <a:close/>
                    <a:moveTo>
                      <a:pt x="159" y="96"/>
                    </a:moveTo>
                    <a:cubicBezTo>
                      <a:pt x="159" y="67"/>
                      <a:pt x="159" y="67"/>
                      <a:pt x="159" y="67"/>
                    </a:cubicBezTo>
                    <a:cubicBezTo>
                      <a:pt x="121" y="67"/>
                      <a:pt x="121" y="67"/>
                      <a:pt x="121" y="67"/>
                    </a:cubicBezTo>
                    <a:cubicBezTo>
                      <a:pt x="121" y="96"/>
                      <a:pt x="121" y="96"/>
                      <a:pt x="121" y="96"/>
                    </a:cubicBezTo>
                    <a:lnTo>
                      <a:pt x="159" y="96"/>
                    </a:lnTo>
                    <a:close/>
                    <a:moveTo>
                      <a:pt x="108" y="96"/>
                    </a:moveTo>
                    <a:cubicBezTo>
                      <a:pt x="108" y="67"/>
                      <a:pt x="108" y="67"/>
                      <a:pt x="108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96"/>
                      <a:pt x="70" y="96"/>
                      <a:pt x="70" y="96"/>
                    </a:cubicBezTo>
                    <a:lnTo>
                      <a:pt x="108" y="96"/>
                    </a:lnTo>
                    <a:close/>
                    <a:moveTo>
                      <a:pt x="56" y="96"/>
                    </a:moveTo>
                    <a:cubicBezTo>
                      <a:pt x="56" y="67"/>
                      <a:pt x="56" y="67"/>
                      <a:pt x="56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56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2678" y="1467"/>
                <a:ext cx="79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73" name="Rectangle 13"/>
              <p:cNvSpPr>
                <a:spLocks noChangeArrowheads="1"/>
              </p:cNvSpPr>
              <p:nvPr/>
            </p:nvSpPr>
            <p:spPr bwMode="auto">
              <a:xfrm>
                <a:off x="2718" y="1330"/>
                <a:ext cx="25" cy="1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74" name="Rectangle 14"/>
              <p:cNvSpPr>
                <a:spLocks noChangeArrowheads="1"/>
              </p:cNvSpPr>
              <p:nvPr/>
            </p:nvSpPr>
            <p:spPr bwMode="auto">
              <a:xfrm>
                <a:off x="2681" y="1394"/>
                <a:ext cx="25" cy="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1382" y="1621675"/>
              <a:ext cx="438897" cy="370525"/>
            </a:xfrm>
            <a:prstGeom prst="rect">
              <a:avLst/>
            </a:prstGeom>
          </p:spPr>
        </p:pic>
        <p:sp>
          <p:nvSpPr>
            <p:cNvPr id="63" name="Up-Down Arrow 62"/>
            <p:cNvSpPr/>
            <p:nvPr/>
          </p:nvSpPr>
          <p:spPr>
            <a:xfrm>
              <a:off x="5159227" y="1056740"/>
              <a:ext cx="185989" cy="3199496"/>
            </a:xfrm>
            <a:prstGeom prst="upDownArrow">
              <a:avLst/>
            </a:prstGeom>
            <a:solidFill>
              <a:srgbClr val="446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0" t="14375" r="33996" b="55433"/>
            <a:stretch/>
          </p:blipFill>
          <p:spPr>
            <a:xfrm>
              <a:off x="7888007" y="3127071"/>
              <a:ext cx="365097" cy="470570"/>
            </a:xfrm>
            <a:prstGeom prst="rect">
              <a:avLst/>
            </a:prstGeom>
          </p:spPr>
        </p:pic>
        <p:sp>
          <p:nvSpPr>
            <p:cNvPr id="65" name="Rounded Rectangle 64"/>
            <p:cNvSpPr/>
            <p:nvPr/>
          </p:nvSpPr>
          <p:spPr>
            <a:xfrm>
              <a:off x="5431885" y="3677849"/>
              <a:ext cx="3020443" cy="633845"/>
            </a:xfrm>
            <a:prstGeom prst="roundRect">
              <a:avLst/>
            </a:prstGeom>
            <a:solidFill>
              <a:schemeClr val="bg1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 smtClean="0">
                  <a:solidFill>
                    <a:srgbClr val="446EBE"/>
                  </a:solidFill>
                </a:rPr>
                <a:t>LEVEL 0 | VERIFIED</a:t>
              </a:r>
              <a:endParaRPr lang="en-US" sz="1050" dirty="0">
                <a:solidFill>
                  <a:srgbClr val="446EBE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431885" y="1045455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</a:t>
              </a:r>
              <a:r>
                <a:rPr lang="en-US" sz="1050" dirty="0" smtClean="0">
                  <a:solidFill>
                    <a:srgbClr val="446EBE"/>
                  </a:solidFill>
                </a:rPr>
                <a:t>5 | AUTHENTICATION</a:t>
              </a:r>
            </a:p>
            <a:p>
              <a:r>
                <a:rPr lang="en-US" sz="1050" dirty="0" smtClean="0">
                  <a:solidFill>
                    <a:srgbClr val="446EBE"/>
                  </a:solidFill>
                </a:rPr>
                <a:t>                 </a:t>
              </a:r>
              <a:endParaRPr lang="en-US" sz="1050" dirty="0">
                <a:solidFill>
                  <a:srgbClr val="446EBE"/>
                </a:solidFill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454" y="2341102"/>
              <a:ext cx="1228346" cy="109118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476" y="1375193"/>
              <a:ext cx="552157" cy="84353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680" y="1792483"/>
              <a:ext cx="1071126" cy="105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4587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Serialization Architecture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 smtClean="0"/>
          </a:p>
        </p:txBody>
      </p:sp>
      <p:pic>
        <p:nvPicPr>
          <p:cNvPr id="18435" name="Picture 4" descr="Packaging Operations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95440"/>
            <a:ext cx="8035926" cy="4108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2" y="81742"/>
            <a:ext cx="6400799" cy="542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A6EBB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CHALLENGES OF MULTI-VENDOR MODEL</a:t>
            </a:r>
            <a:endParaRPr lang="en-US" sz="1600" b="1" i="0" u="none" strike="noStrike" cap="none" baseline="0" dirty="0">
              <a:solidFill>
                <a:srgbClr val="2A6E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200095" y="2870398"/>
            <a:ext cx="1327727" cy="1698095"/>
          </a:xfrm>
          <a:prstGeom prst="roundRect">
            <a:avLst>
              <a:gd name="adj" fmla="val 288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6666"/>
                </a:solidFill>
              </a:rPr>
              <a:t>VENDOR 1</a:t>
            </a:r>
            <a:endParaRPr lang="en-US" b="1" dirty="0">
              <a:solidFill>
                <a:srgbClr val="666666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654489" y="1238392"/>
            <a:ext cx="3373646" cy="3088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 lvl="1" indent="0">
              <a:buClr>
                <a:srgbClr val="2A6EBB"/>
              </a:buClr>
              <a:buSzPct val="70000"/>
              <a:buNone/>
            </a:pPr>
            <a:r>
              <a:rPr lang="en-US" sz="1600" b="1" dirty="0" smtClean="0">
                <a:solidFill>
                  <a:srgbClr val="FD8D15"/>
                </a:solidFill>
              </a:rPr>
              <a:t>Eliminates hidden costs</a:t>
            </a:r>
          </a:p>
          <a:p>
            <a:pPr marL="519113" lvl="2" indent="-292100"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666666"/>
                </a:solidFill>
              </a:rPr>
              <a:t>All vendors have to be brought back in when changes have to be made to the line</a:t>
            </a:r>
            <a:endParaRPr lang="en-US" sz="1600" b="1" dirty="0" smtClean="0">
              <a:solidFill>
                <a:srgbClr val="666666"/>
              </a:solidFill>
            </a:endParaRPr>
          </a:p>
          <a:p>
            <a:pPr marL="1588" lvl="1" indent="0">
              <a:buClr>
                <a:srgbClr val="2A6EBB"/>
              </a:buClr>
              <a:buSzPct val="70000"/>
              <a:buNone/>
            </a:pPr>
            <a:r>
              <a:rPr lang="en-US" sz="1600" b="1" dirty="0" smtClean="0">
                <a:solidFill>
                  <a:srgbClr val="FD8D15"/>
                </a:solidFill>
              </a:rPr>
              <a:t>Removes potential for data mismanagement</a:t>
            </a:r>
          </a:p>
          <a:p>
            <a:pPr marL="519113" lvl="2" indent="-292100"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666666"/>
                </a:solidFill>
              </a:rPr>
              <a:t>Multi-vendor = multiple failure points in architecture</a:t>
            </a:r>
          </a:p>
          <a:p>
            <a:pPr marL="58738" lvl="1" indent="0">
              <a:buClr>
                <a:srgbClr val="2A6EBB"/>
              </a:buClr>
              <a:buSzPct val="70000"/>
              <a:buNone/>
            </a:pPr>
            <a:r>
              <a:rPr lang="en-US" sz="1600" b="1" dirty="0" smtClean="0">
                <a:solidFill>
                  <a:srgbClr val="FD8D15"/>
                </a:solidFill>
              </a:rPr>
              <a:t>Increase accountability</a:t>
            </a:r>
          </a:p>
          <a:p>
            <a:pPr marL="519113" lvl="2" indent="-292100"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666666"/>
                </a:solidFill>
              </a:rPr>
              <a:t>Single point of accountability for the total solution</a:t>
            </a:r>
          </a:p>
          <a:p>
            <a:pPr marL="287338" lvl="1" indent="-228600"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666666"/>
              </a:solidFill>
            </a:endParaRPr>
          </a:p>
        </p:txBody>
      </p:sp>
      <p:sp>
        <p:nvSpPr>
          <p:cNvPr id="46" name="Shape 201"/>
          <p:cNvSpPr txBox="1">
            <a:spLocks/>
          </p:cNvSpPr>
          <p:nvPr/>
        </p:nvSpPr>
        <p:spPr>
          <a:xfrm>
            <a:off x="454007" y="758296"/>
            <a:ext cx="6263804" cy="66172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None/>
              <a:defRPr sz="1600" b="1" kern="1200">
                <a:solidFill>
                  <a:srgbClr val="FD8D15"/>
                </a:solidFill>
                <a:latin typeface="+mn-lt"/>
                <a:ea typeface="+mn-ea"/>
                <a:cs typeface="+mn-cs"/>
              </a:defRPr>
            </a:lvl1pPr>
            <a:lvl2pPr marL="517525" indent="-225425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8838" indent="-227013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76363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20"/>
              </a:spcBef>
              <a:buClr>
                <a:srgbClr val="7F7F7F"/>
              </a:buClr>
              <a:buSzPct val="25000"/>
            </a:pPr>
            <a:r>
              <a:rPr lang="en-US" dirty="0" smtClean="0">
                <a:ea typeface="Arial"/>
                <a:cs typeface="Arial"/>
                <a:sym typeface="Arial"/>
              </a:rPr>
              <a:t>Only One truly integrated platform</a:t>
            </a:r>
          </a:p>
          <a:p>
            <a:pPr>
              <a:spcBef>
                <a:spcPts val="320"/>
              </a:spcBef>
              <a:buClr>
                <a:srgbClr val="7F7F7F"/>
              </a:buClr>
              <a:buSzPct val="25000"/>
            </a:pPr>
            <a:endParaRPr lang="en-US" dirty="0" smtClea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9196" y="1212321"/>
            <a:ext cx="3631501" cy="3511985"/>
            <a:chOff x="599196" y="1212321"/>
            <a:chExt cx="3631501" cy="351198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230050" y="191187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599196" y="1212321"/>
              <a:ext cx="3504834" cy="3511985"/>
            </a:xfrm>
            <a:prstGeom prst="roundRect">
              <a:avLst>
                <a:gd name="adj" fmla="val 2888"/>
              </a:avLst>
            </a:prstGeom>
            <a:solidFill>
              <a:srgbClr val="B1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975783" y="3401480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1 | DEVICE</a:t>
              </a:r>
            </a:p>
          </p:txBody>
        </p:sp>
        <p:grpSp>
          <p:nvGrpSpPr>
            <p:cNvPr id="49" name="Group 4"/>
            <p:cNvGrpSpPr>
              <a:grpSpLocks noChangeAspect="1"/>
            </p:cNvGrpSpPr>
            <p:nvPr/>
          </p:nvGrpSpPr>
          <p:grpSpPr bwMode="auto">
            <a:xfrm>
              <a:off x="3494898" y="3494898"/>
              <a:ext cx="413801" cy="292533"/>
              <a:chOff x="3432" y="1013"/>
              <a:chExt cx="1396" cy="1169"/>
            </a:xfrm>
            <a:solidFill>
              <a:schemeClr val="bg1"/>
            </a:solidFill>
          </p:grpSpPr>
          <p:sp>
            <p:nvSpPr>
              <p:cNvPr id="68" name="Freeform 5"/>
              <p:cNvSpPr>
                <a:spLocks noEditPoints="1"/>
              </p:cNvSpPr>
              <p:nvPr/>
            </p:nvSpPr>
            <p:spPr bwMode="auto">
              <a:xfrm>
                <a:off x="3432" y="1256"/>
                <a:ext cx="926" cy="926"/>
              </a:xfrm>
              <a:custGeom>
                <a:avLst/>
                <a:gdLst>
                  <a:gd name="T0" fmla="*/ 0 w 926"/>
                  <a:gd name="T1" fmla="*/ 926 h 926"/>
                  <a:gd name="T2" fmla="*/ 926 w 926"/>
                  <a:gd name="T3" fmla="*/ 926 h 926"/>
                  <a:gd name="T4" fmla="*/ 926 w 926"/>
                  <a:gd name="T5" fmla="*/ 0 h 926"/>
                  <a:gd name="T6" fmla="*/ 0 w 926"/>
                  <a:gd name="T7" fmla="*/ 0 h 926"/>
                  <a:gd name="T8" fmla="*/ 0 w 926"/>
                  <a:gd name="T9" fmla="*/ 926 h 926"/>
                  <a:gd name="T10" fmla="*/ 719 w 926"/>
                  <a:gd name="T11" fmla="*/ 192 h 926"/>
                  <a:gd name="T12" fmla="*/ 727 w 926"/>
                  <a:gd name="T13" fmla="*/ 192 h 926"/>
                  <a:gd name="T14" fmla="*/ 727 w 926"/>
                  <a:gd name="T15" fmla="*/ 696 h 926"/>
                  <a:gd name="T16" fmla="*/ 719 w 926"/>
                  <a:gd name="T17" fmla="*/ 696 h 926"/>
                  <a:gd name="T18" fmla="*/ 719 w 926"/>
                  <a:gd name="T19" fmla="*/ 192 h 926"/>
                  <a:gd name="T20" fmla="*/ 651 w 926"/>
                  <a:gd name="T21" fmla="*/ 192 h 926"/>
                  <a:gd name="T22" fmla="*/ 703 w 926"/>
                  <a:gd name="T23" fmla="*/ 192 h 926"/>
                  <a:gd name="T24" fmla="*/ 703 w 926"/>
                  <a:gd name="T25" fmla="*/ 696 h 926"/>
                  <a:gd name="T26" fmla="*/ 651 w 926"/>
                  <a:gd name="T27" fmla="*/ 696 h 926"/>
                  <a:gd name="T28" fmla="*/ 651 w 926"/>
                  <a:gd name="T29" fmla="*/ 192 h 926"/>
                  <a:gd name="T30" fmla="*/ 624 w 926"/>
                  <a:gd name="T31" fmla="*/ 192 h 926"/>
                  <a:gd name="T32" fmla="*/ 636 w 926"/>
                  <a:gd name="T33" fmla="*/ 192 h 926"/>
                  <a:gd name="T34" fmla="*/ 636 w 926"/>
                  <a:gd name="T35" fmla="*/ 696 h 926"/>
                  <a:gd name="T36" fmla="*/ 624 w 926"/>
                  <a:gd name="T37" fmla="*/ 696 h 926"/>
                  <a:gd name="T38" fmla="*/ 624 w 926"/>
                  <a:gd name="T39" fmla="*/ 192 h 926"/>
                  <a:gd name="T40" fmla="*/ 591 w 926"/>
                  <a:gd name="T41" fmla="*/ 192 h 926"/>
                  <a:gd name="T42" fmla="*/ 603 w 926"/>
                  <a:gd name="T43" fmla="*/ 192 h 926"/>
                  <a:gd name="T44" fmla="*/ 603 w 926"/>
                  <a:gd name="T45" fmla="*/ 696 h 926"/>
                  <a:gd name="T46" fmla="*/ 591 w 926"/>
                  <a:gd name="T47" fmla="*/ 696 h 926"/>
                  <a:gd name="T48" fmla="*/ 591 w 926"/>
                  <a:gd name="T49" fmla="*/ 192 h 926"/>
                  <a:gd name="T50" fmla="*/ 518 w 926"/>
                  <a:gd name="T51" fmla="*/ 192 h 926"/>
                  <a:gd name="T52" fmla="*/ 567 w 926"/>
                  <a:gd name="T53" fmla="*/ 192 h 926"/>
                  <a:gd name="T54" fmla="*/ 567 w 926"/>
                  <a:gd name="T55" fmla="*/ 696 h 926"/>
                  <a:gd name="T56" fmla="*/ 518 w 926"/>
                  <a:gd name="T57" fmla="*/ 696 h 926"/>
                  <a:gd name="T58" fmla="*/ 518 w 926"/>
                  <a:gd name="T59" fmla="*/ 192 h 926"/>
                  <a:gd name="T60" fmla="*/ 477 w 926"/>
                  <a:gd name="T61" fmla="*/ 192 h 926"/>
                  <a:gd name="T62" fmla="*/ 503 w 926"/>
                  <a:gd name="T63" fmla="*/ 192 h 926"/>
                  <a:gd name="T64" fmla="*/ 503 w 926"/>
                  <a:gd name="T65" fmla="*/ 696 h 926"/>
                  <a:gd name="T66" fmla="*/ 477 w 926"/>
                  <a:gd name="T67" fmla="*/ 696 h 926"/>
                  <a:gd name="T68" fmla="*/ 477 w 926"/>
                  <a:gd name="T69" fmla="*/ 192 h 926"/>
                  <a:gd name="T70" fmla="*/ 446 w 926"/>
                  <a:gd name="T71" fmla="*/ 192 h 926"/>
                  <a:gd name="T72" fmla="*/ 458 w 926"/>
                  <a:gd name="T73" fmla="*/ 192 h 926"/>
                  <a:gd name="T74" fmla="*/ 458 w 926"/>
                  <a:gd name="T75" fmla="*/ 696 h 926"/>
                  <a:gd name="T76" fmla="*/ 446 w 926"/>
                  <a:gd name="T77" fmla="*/ 696 h 926"/>
                  <a:gd name="T78" fmla="*/ 446 w 926"/>
                  <a:gd name="T79" fmla="*/ 192 h 926"/>
                  <a:gd name="T80" fmla="*/ 361 w 926"/>
                  <a:gd name="T81" fmla="*/ 192 h 926"/>
                  <a:gd name="T82" fmla="*/ 413 w 926"/>
                  <a:gd name="T83" fmla="*/ 192 h 926"/>
                  <a:gd name="T84" fmla="*/ 413 w 926"/>
                  <a:gd name="T85" fmla="*/ 696 h 926"/>
                  <a:gd name="T86" fmla="*/ 361 w 926"/>
                  <a:gd name="T87" fmla="*/ 696 h 926"/>
                  <a:gd name="T88" fmla="*/ 361 w 926"/>
                  <a:gd name="T89" fmla="*/ 192 h 926"/>
                  <a:gd name="T90" fmla="*/ 292 w 926"/>
                  <a:gd name="T91" fmla="*/ 192 h 926"/>
                  <a:gd name="T92" fmla="*/ 328 w 926"/>
                  <a:gd name="T93" fmla="*/ 192 h 926"/>
                  <a:gd name="T94" fmla="*/ 328 w 926"/>
                  <a:gd name="T95" fmla="*/ 696 h 926"/>
                  <a:gd name="T96" fmla="*/ 292 w 926"/>
                  <a:gd name="T97" fmla="*/ 696 h 926"/>
                  <a:gd name="T98" fmla="*/ 292 w 926"/>
                  <a:gd name="T99" fmla="*/ 192 h 926"/>
                  <a:gd name="T100" fmla="*/ 268 w 926"/>
                  <a:gd name="T101" fmla="*/ 192 h 926"/>
                  <a:gd name="T102" fmla="*/ 275 w 926"/>
                  <a:gd name="T103" fmla="*/ 192 h 926"/>
                  <a:gd name="T104" fmla="*/ 275 w 926"/>
                  <a:gd name="T105" fmla="*/ 696 h 926"/>
                  <a:gd name="T106" fmla="*/ 268 w 926"/>
                  <a:gd name="T107" fmla="*/ 696 h 926"/>
                  <a:gd name="T108" fmla="*/ 268 w 926"/>
                  <a:gd name="T109" fmla="*/ 192 h 926"/>
                  <a:gd name="T110" fmla="*/ 199 w 926"/>
                  <a:gd name="T111" fmla="*/ 192 h 926"/>
                  <a:gd name="T112" fmla="*/ 249 w 926"/>
                  <a:gd name="T113" fmla="*/ 192 h 926"/>
                  <a:gd name="T114" fmla="*/ 249 w 926"/>
                  <a:gd name="T115" fmla="*/ 696 h 926"/>
                  <a:gd name="T116" fmla="*/ 199 w 926"/>
                  <a:gd name="T117" fmla="*/ 696 h 926"/>
                  <a:gd name="T118" fmla="*/ 199 w 926"/>
                  <a:gd name="T119" fmla="*/ 192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26" h="926">
                    <a:moveTo>
                      <a:pt x="0" y="926"/>
                    </a:moveTo>
                    <a:lnTo>
                      <a:pt x="926" y="926"/>
                    </a:lnTo>
                    <a:lnTo>
                      <a:pt x="926" y="0"/>
                    </a:lnTo>
                    <a:lnTo>
                      <a:pt x="0" y="0"/>
                    </a:lnTo>
                    <a:lnTo>
                      <a:pt x="0" y="926"/>
                    </a:lnTo>
                    <a:close/>
                    <a:moveTo>
                      <a:pt x="719" y="192"/>
                    </a:moveTo>
                    <a:lnTo>
                      <a:pt x="727" y="192"/>
                    </a:lnTo>
                    <a:lnTo>
                      <a:pt x="727" y="696"/>
                    </a:lnTo>
                    <a:lnTo>
                      <a:pt x="719" y="696"/>
                    </a:lnTo>
                    <a:lnTo>
                      <a:pt x="719" y="192"/>
                    </a:lnTo>
                    <a:close/>
                    <a:moveTo>
                      <a:pt x="651" y="192"/>
                    </a:moveTo>
                    <a:lnTo>
                      <a:pt x="703" y="192"/>
                    </a:lnTo>
                    <a:lnTo>
                      <a:pt x="703" y="696"/>
                    </a:lnTo>
                    <a:lnTo>
                      <a:pt x="651" y="696"/>
                    </a:lnTo>
                    <a:lnTo>
                      <a:pt x="651" y="192"/>
                    </a:lnTo>
                    <a:close/>
                    <a:moveTo>
                      <a:pt x="624" y="192"/>
                    </a:moveTo>
                    <a:lnTo>
                      <a:pt x="636" y="192"/>
                    </a:lnTo>
                    <a:lnTo>
                      <a:pt x="636" y="696"/>
                    </a:lnTo>
                    <a:lnTo>
                      <a:pt x="624" y="696"/>
                    </a:lnTo>
                    <a:lnTo>
                      <a:pt x="624" y="192"/>
                    </a:lnTo>
                    <a:close/>
                    <a:moveTo>
                      <a:pt x="591" y="192"/>
                    </a:moveTo>
                    <a:lnTo>
                      <a:pt x="603" y="192"/>
                    </a:lnTo>
                    <a:lnTo>
                      <a:pt x="603" y="696"/>
                    </a:lnTo>
                    <a:lnTo>
                      <a:pt x="591" y="696"/>
                    </a:lnTo>
                    <a:lnTo>
                      <a:pt x="591" y="192"/>
                    </a:lnTo>
                    <a:close/>
                    <a:moveTo>
                      <a:pt x="518" y="192"/>
                    </a:moveTo>
                    <a:lnTo>
                      <a:pt x="567" y="192"/>
                    </a:lnTo>
                    <a:lnTo>
                      <a:pt x="567" y="696"/>
                    </a:lnTo>
                    <a:lnTo>
                      <a:pt x="518" y="696"/>
                    </a:lnTo>
                    <a:lnTo>
                      <a:pt x="518" y="192"/>
                    </a:lnTo>
                    <a:close/>
                    <a:moveTo>
                      <a:pt x="477" y="192"/>
                    </a:moveTo>
                    <a:lnTo>
                      <a:pt x="503" y="192"/>
                    </a:lnTo>
                    <a:lnTo>
                      <a:pt x="503" y="696"/>
                    </a:lnTo>
                    <a:lnTo>
                      <a:pt x="477" y="696"/>
                    </a:lnTo>
                    <a:lnTo>
                      <a:pt x="477" y="192"/>
                    </a:lnTo>
                    <a:close/>
                    <a:moveTo>
                      <a:pt x="446" y="192"/>
                    </a:moveTo>
                    <a:lnTo>
                      <a:pt x="458" y="192"/>
                    </a:lnTo>
                    <a:lnTo>
                      <a:pt x="458" y="696"/>
                    </a:lnTo>
                    <a:lnTo>
                      <a:pt x="446" y="696"/>
                    </a:lnTo>
                    <a:lnTo>
                      <a:pt x="446" y="192"/>
                    </a:lnTo>
                    <a:close/>
                    <a:moveTo>
                      <a:pt x="361" y="192"/>
                    </a:moveTo>
                    <a:lnTo>
                      <a:pt x="413" y="192"/>
                    </a:lnTo>
                    <a:lnTo>
                      <a:pt x="413" y="696"/>
                    </a:lnTo>
                    <a:lnTo>
                      <a:pt x="361" y="696"/>
                    </a:lnTo>
                    <a:lnTo>
                      <a:pt x="361" y="192"/>
                    </a:lnTo>
                    <a:close/>
                    <a:moveTo>
                      <a:pt x="292" y="192"/>
                    </a:moveTo>
                    <a:lnTo>
                      <a:pt x="328" y="192"/>
                    </a:lnTo>
                    <a:lnTo>
                      <a:pt x="328" y="696"/>
                    </a:lnTo>
                    <a:lnTo>
                      <a:pt x="292" y="696"/>
                    </a:lnTo>
                    <a:lnTo>
                      <a:pt x="292" y="192"/>
                    </a:lnTo>
                    <a:close/>
                    <a:moveTo>
                      <a:pt x="268" y="192"/>
                    </a:moveTo>
                    <a:lnTo>
                      <a:pt x="275" y="192"/>
                    </a:lnTo>
                    <a:lnTo>
                      <a:pt x="275" y="696"/>
                    </a:lnTo>
                    <a:lnTo>
                      <a:pt x="268" y="696"/>
                    </a:lnTo>
                    <a:lnTo>
                      <a:pt x="268" y="192"/>
                    </a:lnTo>
                    <a:close/>
                    <a:moveTo>
                      <a:pt x="199" y="192"/>
                    </a:moveTo>
                    <a:lnTo>
                      <a:pt x="249" y="192"/>
                    </a:lnTo>
                    <a:lnTo>
                      <a:pt x="249" y="696"/>
                    </a:lnTo>
                    <a:lnTo>
                      <a:pt x="199" y="696"/>
                    </a:lnTo>
                    <a:lnTo>
                      <a:pt x="199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9" name="Freeform 6"/>
              <p:cNvSpPr>
                <a:spLocks/>
              </p:cNvSpPr>
              <p:nvPr/>
            </p:nvSpPr>
            <p:spPr bwMode="auto">
              <a:xfrm>
                <a:off x="3432" y="1013"/>
                <a:ext cx="1334" cy="207"/>
              </a:xfrm>
              <a:custGeom>
                <a:avLst/>
                <a:gdLst>
                  <a:gd name="T0" fmla="*/ 363 w 1334"/>
                  <a:gd name="T1" fmla="*/ 0 h 207"/>
                  <a:gd name="T2" fmla="*/ 0 w 1334"/>
                  <a:gd name="T3" fmla="*/ 207 h 207"/>
                  <a:gd name="T4" fmla="*/ 926 w 1334"/>
                  <a:gd name="T5" fmla="*/ 207 h 207"/>
                  <a:gd name="T6" fmla="*/ 1334 w 1334"/>
                  <a:gd name="T7" fmla="*/ 0 h 207"/>
                  <a:gd name="T8" fmla="*/ 363 w 1334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4" h="207">
                    <a:moveTo>
                      <a:pt x="363" y="0"/>
                    </a:moveTo>
                    <a:lnTo>
                      <a:pt x="0" y="207"/>
                    </a:lnTo>
                    <a:lnTo>
                      <a:pt x="926" y="207"/>
                    </a:lnTo>
                    <a:lnTo>
                      <a:pt x="1334" y="0"/>
                    </a:lnTo>
                    <a:lnTo>
                      <a:pt x="3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70" name="Freeform 7"/>
              <p:cNvSpPr>
                <a:spLocks/>
              </p:cNvSpPr>
              <p:nvPr/>
            </p:nvSpPr>
            <p:spPr bwMode="auto">
              <a:xfrm>
                <a:off x="4401" y="1028"/>
                <a:ext cx="427" cy="1143"/>
              </a:xfrm>
              <a:custGeom>
                <a:avLst/>
                <a:gdLst>
                  <a:gd name="T0" fmla="*/ 0 w 427"/>
                  <a:gd name="T1" fmla="*/ 216 h 1143"/>
                  <a:gd name="T2" fmla="*/ 0 w 427"/>
                  <a:gd name="T3" fmla="*/ 1143 h 1143"/>
                  <a:gd name="T4" fmla="*/ 427 w 427"/>
                  <a:gd name="T5" fmla="*/ 926 h 1143"/>
                  <a:gd name="T6" fmla="*/ 427 w 427"/>
                  <a:gd name="T7" fmla="*/ 0 h 1143"/>
                  <a:gd name="T8" fmla="*/ 0 w 427"/>
                  <a:gd name="T9" fmla="*/ 216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1143">
                    <a:moveTo>
                      <a:pt x="0" y="216"/>
                    </a:moveTo>
                    <a:lnTo>
                      <a:pt x="0" y="1143"/>
                    </a:lnTo>
                    <a:lnTo>
                      <a:pt x="427" y="926"/>
                    </a:lnTo>
                    <a:lnTo>
                      <a:pt x="427" y="0"/>
                    </a:lnTo>
                    <a:lnTo>
                      <a:pt x="0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975783" y="2870398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2 | LINE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975783" y="2343931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3 | SITE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975783" y="1822086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4 | ENTERPRISE</a:t>
              </a:r>
            </a:p>
          </p:txBody>
        </p:sp>
        <p:grpSp>
          <p:nvGrpSpPr>
            <p:cNvPr id="53" name="Group 10"/>
            <p:cNvGrpSpPr>
              <a:grpSpLocks noChangeAspect="1"/>
            </p:cNvGrpSpPr>
            <p:nvPr/>
          </p:nvGrpSpPr>
          <p:grpSpPr bwMode="auto">
            <a:xfrm>
              <a:off x="3475689" y="2391956"/>
              <a:ext cx="432465" cy="326828"/>
              <a:chOff x="2406" y="1328"/>
              <a:chExt cx="353" cy="316"/>
            </a:xfrm>
          </p:grpSpPr>
          <p:sp>
            <p:nvSpPr>
              <p:cNvPr id="63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2406" y="1328"/>
                <a:ext cx="353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4" name="Freeform 11"/>
              <p:cNvSpPr>
                <a:spLocks noEditPoints="1"/>
              </p:cNvSpPr>
              <p:nvPr/>
            </p:nvSpPr>
            <p:spPr bwMode="auto">
              <a:xfrm>
                <a:off x="2408" y="1430"/>
                <a:ext cx="349" cy="214"/>
              </a:xfrm>
              <a:custGeom>
                <a:avLst/>
                <a:gdLst>
                  <a:gd name="T0" fmla="*/ 220 w 220"/>
                  <a:gd name="T1" fmla="*/ 42 h 134"/>
                  <a:gd name="T2" fmla="*/ 220 w 220"/>
                  <a:gd name="T3" fmla="*/ 134 h 134"/>
                  <a:gd name="T4" fmla="*/ 204 w 220"/>
                  <a:gd name="T5" fmla="*/ 134 h 134"/>
                  <a:gd name="T6" fmla="*/ 204 w 220"/>
                  <a:gd name="T7" fmla="*/ 102 h 134"/>
                  <a:gd name="T8" fmla="*/ 180 w 220"/>
                  <a:gd name="T9" fmla="*/ 102 h 134"/>
                  <a:gd name="T10" fmla="*/ 180 w 220"/>
                  <a:gd name="T11" fmla="*/ 134 h 134"/>
                  <a:gd name="T12" fmla="*/ 170 w 220"/>
                  <a:gd name="T13" fmla="*/ 134 h 134"/>
                  <a:gd name="T14" fmla="*/ 10 w 220"/>
                  <a:gd name="T15" fmla="*/ 134 h 134"/>
                  <a:gd name="T16" fmla="*/ 0 w 220"/>
                  <a:gd name="T17" fmla="*/ 121 h 134"/>
                  <a:gd name="T18" fmla="*/ 0 w 220"/>
                  <a:gd name="T19" fmla="*/ 56 h 134"/>
                  <a:gd name="T20" fmla="*/ 0 w 220"/>
                  <a:gd name="T21" fmla="*/ 0 h 134"/>
                  <a:gd name="T22" fmla="*/ 65 w 220"/>
                  <a:gd name="T23" fmla="*/ 39 h 134"/>
                  <a:gd name="T24" fmla="*/ 65 w 220"/>
                  <a:gd name="T25" fmla="*/ 0 h 134"/>
                  <a:gd name="T26" fmla="*/ 121 w 220"/>
                  <a:gd name="T27" fmla="*/ 40 h 134"/>
                  <a:gd name="T28" fmla="*/ 121 w 220"/>
                  <a:gd name="T29" fmla="*/ 0 h 134"/>
                  <a:gd name="T30" fmla="*/ 170 w 220"/>
                  <a:gd name="T31" fmla="*/ 42 h 134"/>
                  <a:gd name="T32" fmla="*/ 220 w 220"/>
                  <a:gd name="T33" fmla="*/ 42 h 134"/>
                  <a:gd name="T34" fmla="*/ 159 w 220"/>
                  <a:gd name="T35" fmla="*/ 96 h 134"/>
                  <a:gd name="T36" fmla="*/ 159 w 220"/>
                  <a:gd name="T37" fmla="*/ 67 h 134"/>
                  <a:gd name="T38" fmla="*/ 121 w 220"/>
                  <a:gd name="T39" fmla="*/ 67 h 134"/>
                  <a:gd name="T40" fmla="*/ 121 w 220"/>
                  <a:gd name="T41" fmla="*/ 96 h 134"/>
                  <a:gd name="T42" fmla="*/ 159 w 220"/>
                  <a:gd name="T43" fmla="*/ 96 h 134"/>
                  <a:gd name="T44" fmla="*/ 108 w 220"/>
                  <a:gd name="T45" fmla="*/ 96 h 134"/>
                  <a:gd name="T46" fmla="*/ 108 w 220"/>
                  <a:gd name="T47" fmla="*/ 67 h 134"/>
                  <a:gd name="T48" fmla="*/ 70 w 220"/>
                  <a:gd name="T49" fmla="*/ 67 h 134"/>
                  <a:gd name="T50" fmla="*/ 70 w 220"/>
                  <a:gd name="T51" fmla="*/ 96 h 134"/>
                  <a:gd name="T52" fmla="*/ 108 w 220"/>
                  <a:gd name="T53" fmla="*/ 96 h 134"/>
                  <a:gd name="T54" fmla="*/ 56 w 220"/>
                  <a:gd name="T55" fmla="*/ 96 h 134"/>
                  <a:gd name="T56" fmla="*/ 56 w 220"/>
                  <a:gd name="T57" fmla="*/ 67 h 134"/>
                  <a:gd name="T58" fmla="*/ 18 w 220"/>
                  <a:gd name="T59" fmla="*/ 67 h 134"/>
                  <a:gd name="T60" fmla="*/ 18 w 220"/>
                  <a:gd name="T61" fmla="*/ 96 h 134"/>
                  <a:gd name="T62" fmla="*/ 56 w 220"/>
                  <a:gd name="T63" fmla="*/ 9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134">
                    <a:moveTo>
                      <a:pt x="220" y="42"/>
                    </a:moveTo>
                    <a:cubicBezTo>
                      <a:pt x="220" y="134"/>
                      <a:pt x="220" y="134"/>
                      <a:pt x="220" y="134"/>
                    </a:cubicBezTo>
                    <a:cubicBezTo>
                      <a:pt x="204" y="134"/>
                      <a:pt x="204" y="134"/>
                      <a:pt x="204" y="134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80" y="134"/>
                      <a:pt x="180" y="134"/>
                      <a:pt x="180" y="134"/>
                    </a:cubicBezTo>
                    <a:cubicBezTo>
                      <a:pt x="170" y="134"/>
                      <a:pt x="170" y="134"/>
                      <a:pt x="170" y="134"/>
                    </a:cubicBezTo>
                    <a:cubicBezTo>
                      <a:pt x="170" y="134"/>
                      <a:pt x="20" y="134"/>
                      <a:pt x="10" y="134"/>
                    </a:cubicBezTo>
                    <a:cubicBezTo>
                      <a:pt x="1" y="134"/>
                      <a:pt x="0" y="121"/>
                      <a:pt x="0" y="12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70" y="42"/>
                      <a:pt x="170" y="42"/>
                      <a:pt x="170" y="42"/>
                    </a:cubicBezTo>
                    <a:lnTo>
                      <a:pt x="220" y="42"/>
                    </a:lnTo>
                    <a:close/>
                    <a:moveTo>
                      <a:pt x="159" y="96"/>
                    </a:moveTo>
                    <a:cubicBezTo>
                      <a:pt x="159" y="67"/>
                      <a:pt x="159" y="67"/>
                      <a:pt x="159" y="67"/>
                    </a:cubicBezTo>
                    <a:cubicBezTo>
                      <a:pt x="121" y="67"/>
                      <a:pt x="121" y="67"/>
                      <a:pt x="121" y="67"/>
                    </a:cubicBezTo>
                    <a:cubicBezTo>
                      <a:pt x="121" y="96"/>
                      <a:pt x="121" y="96"/>
                      <a:pt x="121" y="96"/>
                    </a:cubicBezTo>
                    <a:lnTo>
                      <a:pt x="159" y="96"/>
                    </a:lnTo>
                    <a:close/>
                    <a:moveTo>
                      <a:pt x="108" y="96"/>
                    </a:moveTo>
                    <a:cubicBezTo>
                      <a:pt x="108" y="67"/>
                      <a:pt x="108" y="67"/>
                      <a:pt x="108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96"/>
                      <a:pt x="70" y="96"/>
                      <a:pt x="70" y="96"/>
                    </a:cubicBezTo>
                    <a:lnTo>
                      <a:pt x="108" y="96"/>
                    </a:lnTo>
                    <a:close/>
                    <a:moveTo>
                      <a:pt x="56" y="96"/>
                    </a:moveTo>
                    <a:cubicBezTo>
                      <a:pt x="56" y="67"/>
                      <a:pt x="56" y="67"/>
                      <a:pt x="56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56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5" name="Rectangle 12"/>
              <p:cNvSpPr>
                <a:spLocks noChangeArrowheads="1"/>
              </p:cNvSpPr>
              <p:nvPr/>
            </p:nvSpPr>
            <p:spPr bwMode="auto">
              <a:xfrm>
                <a:off x="2678" y="1467"/>
                <a:ext cx="79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6" name="Rectangle 13"/>
              <p:cNvSpPr>
                <a:spLocks noChangeArrowheads="1"/>
              </p:cNvSpPr>
              <p:nvPr/>
            </p:nvSpPr>
            <p:spPr bwMode="auto">
              <a:xfrm>
                <a:off x="2718" y="1330"/>
                <a:ext cx="25" cy="1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7" name="Rectangle 14"/>
              <p:cNvSpPr>
                <a:spLocks noChangeArrowheads="1"/>
              </p:cNvSpPr>
              <p:nvPr/>
            </p:nvSpPr>
            <p:spPr bwMode="auto">
              <a:xfrm>
                <a:off x="2681" y="1394"/>
                <a:ext cx="25" cy="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5279" y="1876387"/>
              <a:ext cx="438897" cy="370525"/>
            </a:xfrm>
            <a:prstGeom prst="rect">
              <a:avLst/>
            </a:prstGeom>
          </p:spPr>
        </p:pic>
        <p:sp>
          <p:nvSpPr>
            <p:cNvPr id="55" name="Up-Down Arrow 54"/>
            <p:cNvSpPr/>
            <p:nvPr/>
          </p:nvSpPr>
          <p:spPr>
            <a:xfrm>
              <a:off x="703124" y="1311452"/>
              <a:ext cx="185989" cy="3199496"/>
            </a:xfrm>
            <a:prstGeom prst="upDownArrow">
              <a:avLst/>
            </a:prstGeom>
            <a:solidFill>
              <a:srgbClr val="446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529711" y="3934648"/>
              <a:ext cx="1466514" cy="633845"/>
            </a:xfrm>
            <a:prstGeom prst="roundRect">
              <a:avLst/>
            </a:prstGeom>
            <a:solidFill>
              <a:srgbClr val="446EBE"/>
            </a:solidFill>
            <a:ln w="254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 smtClean="0">
                  <a:solidFill>
                    <a:schemeClr val="bg1"/>
                  </a:solidFill>
                </a:rPr>
                <a:t>SYSTECH CERTIFIED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0" t="14375" r="33996" b="55433"/>
            <a:stretch/>
          </p:blipFill>
          <p:spPr>
            <a:xfrm>
              <a:off x="3431904" y="3381783"/>
              <a:ext cx="365097" cy="470570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975783" y="3932561"/>
              <a:ext cx="1466514" cy="633845"/>
            </a:xfrm>
            <a:prstGeom prst="roundRect">
              <a:avLst/>
            </a:prstGeom>
            <a:solidFill>
              <a:schemeClr val="bg1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2A6EBB"/>
                  </a:solidFill>
                </a:rPr>
                <a:t>LEVEL 0 |</a:t>
              </a:r>
              <a:br>
                <a:rPr lang="en-US" sz="1050" dirty="0">
                  <a:solidFill>
                    <a:srgbClr val="2A6EBB"/>
                  </a:solidFill>
                </a:rPr>
              </a:br>
              <a:r>
                <a:rPr lang="en-US" sz="1050" dirty="0">
                  <a:solidFill>
                    <a:srgbClr val="2A6EBB"/>
                  </a:solidFill>
                </a:rPr>
                <a:t>PARTNER EQUIPMENT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975782" y="1300167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</a:t>
              </a:r>
              <a:r>
                <a:rPr lang="en-US" sz="1050" dirty="0" smtClean="0">
                  <a:solidFill>
                    <a:srgbClr val="446EBE"/>
                  </a:solidFill>
                </a:rPr>
                <a:t>5 | AUTHENTICATION CLOUD</a:t>
              </a:r>
            </a:p>
            <a:p>
              <a:r>
                <a:rPr lang="en-US" sz="1050" dirty="0" smtClean="0">
                  <a:solidFill>
                    <a:srgbClr val="446EBE"/>
                  </a:solidFill>
                </a:rPr>
                <a:t>                 SUPPLY CHAIN</a:t>
              </a:r>
              <a:endParaRPr lang="en-US" sz="1050" dirty="0">
                <a:solidFill>
                  <a:srgbClr val="446EBE"/>
                </a:solidFill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351" y="2595814"/>
              <a:ext cx="1228346" cy="109118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373" y="1629905"/>
              <a:ext cx="552157" cy="84353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6577" y="2047195"/>
              <a:ext cx="1071126" cy="1057875"/>
            </a:xfrm>
            <a:prstGeom prst="rect">
              <a:avLst/>
            </a:prstGeom>
          </p:spPr>
        </p:pic>
      </p:grpSp>
      <p:sp>
        <p:nvSpPr>
          <p:cNvPr id="75" name="Rounded Rectangle 74"/>
          <p:cNvSpPr/>
          <p:nvPr/>
        </p:nvSpPr>
        <p:spPr>
          <a:xfrm>
            <a:off x="4198256" y="2353358"/>
            <a:ext cx="1327727" cy="469344"/>
          </a:xfrm>
          <a:prstGeom prst="roundRect">
            <a:avLst>
              <a:gd name="adj" fmla="val 2888"/>
            </a:avLst>
          </a:prstGeom>
          <a:ln>
            <a:solidFill>
              <a:srgbClr val="6666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6666"/>
                </a:solidFill>
              </a:rPr>
              <a:t>VENDOR 2</a:t>
            </a:r>
            <a:endParaRPr lang="en-US" b="1" dirty="0">
              <a:solidFill>
                <a:srgbClr val="666666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190700" y="1836318"/>
            <a:ext cx="1327727" cy="469344"/>
          </a:xfrm>
          <a:prstGeom prst="roundRect">
            <a:avLst>
              <a:gd name="adj" fmla="val 288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6666"/>
                </a:solidFill>
              </a:rPr>
              <a:t>VENDOR 3</a:t>
            </a:r>
            <a:endParaRPr lang="en-US" b="1" dirty="0">
              <a:solidFill>
                <a:srgbClr val="666666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202714" y="1317536"/>
            <a:ext cx="1327727" cy="469344"/>
          </a:xfrm>
          <a:prstGeom prst="roundRect">
            <a:avLst>
              <a:gd name="adj" fmla="val 2888"/>
            </a:avLst>
          </a:prstGeom>
          <a:ln>
            <a:solidFill>
              <a:srgbClr val="666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6666"/>
                </a:solidFill>
              </a:rPr>
              <a:t>VENDOR 4</a:t>
            </a:r>
            <a:endParaRPr lang="en-US" b="1" dirty="0">
              <a:solidFill>
                <a:srgbClr val="666666"/>
              </a:solidFill>
            </a:endParaRP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0483" y="4823230"/>
            <a:ext cx="3733800" cy="2379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© Systech International |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845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Source Sans Pro Light"/>
              </a:rPr>
              <a:t>SYSTECH END-TO-END </a:t>
            </a:r>
            <a:r>
              <a:rPr lang="en-US" dirty="0">
                <a:cs typeface="Source Sans Pro Light"/>
              </a:rPr>
              <a:t>SERIALIZATION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 Systech International. Last updated August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ENTERPRISE-WIDE TRACEABILITY</a:t>
            </a:r>
            <a:br>
              <a:rPr lang="en-US" dirty="0"/>
            </a:b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/>
              <a:t>ECONOMIES OF SCALE</a:t>
            </a:r>
          </a:p>
          <a:p>
            <a:pPr>
              <a:buClr>
                <a:schemeClr val="accent1"/>
              </a:buClr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REDUCED DATA CORRUPTION</a:t>
            </a:r>
          </a:p>
          <a:p>
            <a:pPr>
              <a:buClr>
                <a:schemeClr val="accent1"/>
              </a:buClr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FLEXIBLE LINE IMPLEMENTATIONS</a:t>
            </a:r>
          </a:p>
          <a:p>
            <a:pPr>
              <a:buClr>
                <a:schemeClr val="accent1"/>
              </a:buClr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COMPLIANCE REPORTING</a:t>
            </a:r>
          </a:p>
          <a:p>
            <a:pPr>
              <a:buClr>
                <a:schemeClr val="accent1"/>
              </a:buClr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REGULATORY &amp; PARTNER INTEGRATION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094107" y="757471"/>
            <a:ext cx="3631501" cy="3511985"/>
            <a:chOff x="5055299" y="957609"/>
            <a:chExt cx="3631501" cy="3511985"/>
          </a:xfrm>
        </p:grpSpPr>
        <p:sp>
          <p:nvSpPr>
            <p:cNvPr id="36" name="Rounded Rectangle 35"/>
            <p:cNvSpPr/>
            <p:nvPr/>
          </p:nvSpPr>
          <p:spPr>
            <a:xfrm>
              <a:off x="5055299" y="957609"/>
              <a:ext cx="3504834" cy="3511985"/>
            </a:xfrm>
            <a:prstGeom prst="roundRect">
              <a:avLst>
                <a:gd name="adj" fmla="val 2888"/>
              </a:avLst>
            </a:prstGeom>
            <a:solidFill>
              <a:srgbClr val="B1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431886" y="3146768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1 | DEVICE</a:t>
              </a:r>
            </a:p>
          </p:txBody>
        </p:sp>
        <p:grpSp>
          <p:nvGrpSpPr>
            <p:cNvPr id="38" name="Group 4"/>
            <p:cNvGrpSpPr>
              <a:grpSpLocks noChangeAspect="1"/>
            </p:cNvGrpSpPr>
            <p:nvPr/>
          </p:nvGrpSpPr>
          <p:grpSpPr bwMode="auto">
            <a:xfrm>
              <a:off x="7951001" y="3240186"/>
              <a:ext cx="413801" cy="292533"/>
              <a:chOff x="3432" y="1013"/>
              <a:chExt cx="1396" cy="1169"/>
            </a:xfrm>
            <a:solidFill>
              <a:schemeClr val="bg1"/>
            </a:solidFill>
          </p:grpSpPr>
          <p:sp>
            <p:nvSpPr>
              <p:cNvPr id="57" name="Freeform 5"/>
              <p:cNvSpPr>
                <a:spLocks noEditPoints="1"/>
              </p:cNvSpPr>
              <p:nvPr/>
            </p:nvSpPr>
            <p:spPr bwMode="auto">
              <a:xfrm>
                <a:off x="3432" y="1256"/>
                <a:ext cx="926" cy="926"/>
              </a:xfrm>
              <a:custGeom>
                <a:avLst/>
                <a:gdLst>
                  <a:gd name="T0" fmla="*/ 0 w 926"/>
                  <a:gd name="T1" fmla="*/ 926 h 926"/>
                  <a:gd name="T2" fmla="*/ 926 w 926"/>
                  <a:gd name="T3" fmla="*/ 926 h 926"/>
                  <a:gd name="T4" fmla="*/ 926 w 926"/>
                  <a:gd name="T5" fmla="*/ 0 h 926"/>
                  <a:gd name="T6" fmla="*/ 0 w 926"/>
                  <a:gd name="T7" fmla="*/ 0 h 926"/>
                  <a:gd name="T8" fmla="*/ 0 w 926"/>
                  <a:gd name="T9" fmla="*/ 926 h 926"/>
                  <a:gd name="T10" fmla="*/ 719 w 926"/>
                  <a:gd name="T11" fmla="*/ 192 h 926"/>
                  <a:gd name="T12" fmla="*/ 727 w 926"/>
                  <a:gd name="T13" fmla="*/ 192 h 926"/>
                  <a:gd name="T14" fmla="*/ 727 w 926"/>
                  <a:gd name="T15" fmla="*/ 696 h 926"/>
                  <a:gd name="T16" fmla="*/ 719 w 926"/>
                  <a:gd name="T17" fmla="*/ 696 h 926"/>
                  <a:gd name="T18" fmla="*/ 719 w 926"/>
                  <a:gd name="T19" fmla="*/ 192 h 926"/>
                  <a:gd name="T20" fmla="*/ 651 w 926"/>
                  <a:gd name="T21" fmla="*/ 192 h 926"/>
                  <a:gd name="T22" fmla="*/ 703 w 926"/>
                  <a:gd name="T23" fmla="*/ 192 h 926"/>
                  <a:gd name="T24" fmla="*/ 703 w 926"/>
                  <a:gd name="T25" fmla="*/ 696 h 926"/>
                  <a:gd name="T26" fmla="*/ 651 w 926"/>
                  <a:gd name="T27" fmla="*/ 696 h 926"/>
                  <a:gd name="T28" fmla="*/ 651 w 926"/>
                  <a:gd name="T29" fmla="*/ 192 h 926"/>
                  <a:gd name="T30" fmla="*/ 624 w 926"/>
                  <a:gd name="T31" fmla="*/ 192 h 926"/>
                  <a:gd name="T32" fmla="*/ 636 w 926"/>
                  <a:gd name="T33" fmla="*/ 192 h 926"/>
                  <a:gd name="T34" fmla="*/ 636 w 926"/>
                  <a:gd name="T35" fmla="*/ 696 h 926"/>
                  <a:gd name="T36" fmla="*/ 624 w 926"/>
                  <a:gd name="T37" fmla="*/ 696 h 926"/>
                  <a:gd name="T38" fmla="*/ 624 w 926"/>
                  <a:gd name="T39" fmla="*/ 192 h 926"/>
                  <a:gd name="T40" fmla="*/ 591 w 926"/>
                  <a:gd name="T41" fmla="*/ 192 h 926"/>
                  <a:gd name="T42" fmla="*/ 603 w 926"/>
                  <a:gd name="T43" fmla="*/ 192 h 926"/>
                  <a:gd name="T44" fmla="*/ 603 w 926"/>
                  <a:gd name="T45" fmla="*/ 696 h 926"/>
                  <a:gd name="T46" fmla="*/ 591 w 926"/>
                  <a:gd name="T47" fmla="*/ 696 h 926"/>
                  <a:gd name="T48" fmla="*/ 591 w 926"/>
                  <a:gd name="T49" fmla="*/ 192 h 926"/>
                  <a:gd name="T50" fmla="*/ 518 w 926"/>
                  <a:gd name="T51" fmla="*/ 192 h 926"/>
                  <a:gd name="T52" fmla="*/ 567 w 926"/>
                  <a:gd name="T53" fmla="*/ 192 h 926"/>
                  <a:gd name="T54" fmla="*/ 567 w 926"/>
                  <a:gd name="T55" fmla="*/ 696 h 926"/>
                  <a:gd name="T56" fmla="*/ 518 w 926"/>
                  <a:gd name="T57" fmla="*/ 696 h 926"/>
                  <a:gd name="T58" fmla="*/ 518 w 926"/>
                  <a:gd name="T59" fmla="*/ 192 h 926"/>
                  <a:gd name="T60" fmla="*/ 477 w 926"/>
                  <a:gd name="T61" fmla="*/ 192 h 926"/>
                  <a:gd name="T62" fmla="*/ 503 w 926"/>
                  <a:gd name="T63" fmla="*/ 192 h 926"/>
                  <a:gd name="T64" fmla="*/ 503 w 926"/>
                  <a:gd name="T65" fmla="*/ 696 h 926"/>
                  <a:gd name="T66" fmla="*/ 477 w 926"/>
                  <a:gd name="T67" fmla="*/ 696 h 926"/>
                  <a:gd name="T68" fmla="*/ 477 w 926"/>
                  <a:gd name="T69" fmla="*/ 192 h 926"/>
                  <a:gd name="T70" fmla="*/ 446 w 926"/>
                  <a:gd name="T71" fmla="*/ 192 h 926"/>
                  <a:gd name="T72" fmla="*/ 458 w 926"/>
                  <a:gd name="T73" fmla="*/ 192 h 926"/>
                  <a:gd name="T74" fmla="*/ 458 w 926"/>
                  <a:gd name="T75" fmla="*/ 696 h 926"/>
                  <a:gd name="T76" fmla="*/ 446 w 926"/>
                  <a:gd name="T77" fmla="*/ 696 h 926"/>
                  <a:gd name="T78" fmla="*/ 446 w 926"/>
                  <a:gd name="T79" fmla="*/ 192 h 926"/>
                  <a:gd name="T80" fmla="*/ 361 w 926"/>
                  <a:gd name="T81" fmla="*/ 192 h 926"/>
                  <a:gd name="T82" fmla="*/ 413 w 926"/>
                  <a:gd name="T83" fmla="*/ 192 h 926"/>
                  <a:gd name="T84" fmla="*/ 413 w 926"/>
                  <a:gd name="T85" fmla="*/ 696 h 926"/>
                  <a:gd name="T86" fmla="*/ 361 w 926"/>
                  <a:gd name="T87" fmla="*/ 696 h 926"/>
                  <a:gd name="T88" fmla="*/ 361 w 926"/>
                  <a:gd name="T89" fmla="*/ 192 h 926"/>
                  <a:gd name="T90" fmla="*/ 292 w 926"/>
                  <a:gd name="T91" fmla="*/ 192 h 926"/>
                  <a:gd name="T92" fmla="*/ 328 w 926"/>
                  <a:gd name="T93" fmla="*/ 192 h 926"/>
                  <a:gd name="T94" fmla="*/ 328 w 926"/>
                  <a:gd name="T95" fmla="*/ 696 h 926"/>
                  <a:gd name="T96" fmla="*/ 292 w 926"/>
                  <a:gd name="T97" fmla="*/ 696 h 926"/>
                  <a:gd name="T98" fmla="*/ 292 w 926"/>
                  <a:gd name="T99" fmla="*/ 192 h 926"/>
                  <a:gd name="T100" fmla="*/ 268 w 926"/>
                  <a:gd name="T101" fmla="*/ 192 h 926"/>
                  <a:gd name="T102" fmla="*/ 275 w 926"/>
                  <a:gd name="T103" fmla="*/ 192 h 926"/>
                  <a:gd name="T104" fmla="*/ 275 w 926"/>
                  <a:gd name="T105" fmla="*/ 696 h 926"/>
                  <a:gd name="T106" fmla="*/ 268 w 926"/>
                  <a:gd name="T107" fmla="*/ 696 h 926"/>
                  <a:gd name="T108" fmla="*/ 268 w 926"/>
                  <a:gd name="T109" fmla="*/ 192 h 926"/>
                  <a:gd name="T110" fmla="*/ 199 w 926"/>
                  <a:gd name="T111" fmla="*/ 192 h 926"/>
                  <a:gd name="T112" fmla="*/ 249 w 926"/>
                  <a:gd name="T113" fmla="*/ 192 h 926"/>
                  <a:gd name="T114" fmla="*/ 249 w 926"/>
                  <a:gd name="T115" fmla="*/ 696 h 926"/>
                  <a:gd name="T116" fmla="*/ 199 w 926"/>
                  <a:gd name="T117" fmla="*/ 696 h 926"/>
                  <a:gd name="T118" fmla="*/ 199 w 926"/>
                  <a:gd name="T119" fmla="*/ 192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26" h="926">
                    <a:moveTo>
                      <a:pt x="0" y="926"/>
                    </a:moveTo>
                    <a:lnTo>
                      <a:pt x="926" y="926"/>
                    </a:lnTo>
                    <a:lnTo>
                      <a:pt x="926" y="0"/>
                    </a:lnTo>
                    <a:lnTo>
                      <a:pt x="0" y="0"/>
                    </a:lnTo>
                    <a:lnTo>
                      <a:pt x="0" y="926"/>
                    </a:lnTo>
                    <a:close/>
                    <a:moveTo>
                      <a:pt x="719" y="192"/>
                    </a:moveTo>
                    <a:lnTo>
                      <a:pt x="727" y="192"/>
                    </a:lnTo>
                    <a:lnTo>
                      <a:pt x="727" y="696"/>
                    </a:lnTo>
                    <a:lnTo>
                      <a:pt x="719" y="696"/>
                    </a:lnTo>
                    <a:lnTo>
                      <a:pt x="719" y="192"/>
                    </a:lnTo>
                    <a:close/>
                    <a:moveTo>
                      <a:pt x="651" y="192"/>
                    </a:moveTo>
                    <a:lnTo>
                      <a:pt x="703" y="192"/>
                    </a:lnTo>
                    <a:lnTo>
                      <a:pt x="703" y="696"/>
                    </a:lnTo>
                    <a:lnTo>
                      <a:pt x="651" y="696"/>
                    </a:lnTo>
                    <a:lnTo>
                      <a:pt x="651" y="192"/>
                    </a:lnTo>
                    <a:close/>
                    <a:moveTo>
                      <a:pt x="624" y="192"/>
                    </a:moveTo>
                    <a:lnTo>
                      <a:pt x="636" y="192"/>
                    </a:lnTo>
                    <a:lnTo>
                      <a:pt x="636" y="696"/>
                    </a:lnTo>
                    <a:lnTo>
                      <a:pt x="624" y="696"/>
                    </a:lnTo>
                    <a:lnTo>
                      <a:pt x="624" y="192"/>
                    </a:lnTo>
                    <a:close/>
                    <a:moveTo>
                      <a:pt x="591" y="192"/>
                    </a:moveTo>
                    <a:lnTo>
                      <a:pt x="603" y="192"/>
                    </a:lnTo>
                    <a:lnTo>
                      <a:pt x="603" y="696"/>
                    </a:lnTo>
                    <a:lnTo>
                      <a:pt x="591" y="696"/>
                    </a:lnTo>
                    <a:lnTo>
                      <a:pt x="591" y="192"/>
                    </a:lnTo>
                    <a:close/>
                    <a:moveTo>
                      <a:pt x="518" y="192"/>
                    </a:moveTo>
                    <a:lnTo>
                      <a:pt x="567" y="192"/>
                    </a:lnTo>
                    <a:lnTo>
                      <a:pt x="567" y="696"/>
                    </a:lnTo>
                    <a:lnTo>
                      <a:pt x="518" y="696"/>
                    </a:lnTo>
                    <a:lnTo>
                      <a:pt x="518" y="192"/>
                    </a:lnTo>
                    <a:close/>
                    <a:moveTo>
                      <a:pt x="477" y="192"/>
                    </a:moveTo>
                    <a:lnTo>
                      <a:pt x="503" y="192"/>
                    </a:lnTo>
                    <a:lnTo>
                      <a:pt x="503" y="696"/>
                    </a:lnTo>
                    <a:lnTo>
                      <a:pt x="477" y="696"/>
                    </a:lnTo>
                    <a:lnTo>
                      <a:pt x="477" y="192"/>
                    </a:lnTo>
                    <a:close/>
                    <a:moveTo>
                      <a:pt x="446" y="192"/>
                    </a:moveTo>
                    <a:lnTo>
                      <a:pt x="458" y="192"/>
                    </a:lnTo>
                    <a:lnTo>
                      <a:pt x="458" y="696"/>
                    </a:lnTo>
                    <a:lnTo>
                      <a:pt x="446" y="696"/>
                    </a:lnTo>
                    <a:lnTo>
                      <a:pt x="446" y="192"/>
                    </a:lnTo>
                    <a:close/>
                    <a:moveTo>
                      <a:pt x="361" y="192"/>
                    </a:moveTo>
                    <a:lnTo>
                      <a:pt x="413" y="192"/>
                    </a:lnTo>
                    <a:lnTo>
                      <a:pt x="413" y="696"/>
                    </a:lnTo>
                    <a:lnTo>
                      <a:pt x="361" y="696"/>
                    </a:lnTo>
                    <a:lnTo>
                      <a:pt x="361" y="192"/>
                    </a:lnTo>
                    <a:close/>
                    <a:moveTo>
                      <a:pt x="292" y="192"/>
                    </a:moveTo>
                    <a:lnTo>
                      <a:pt x="328" y="192"/>
                    </a:lnTo>
                    <a:lnTo>
                      <a:pt x="328" y="696"/>
                    </a:lnTo>
                    <a:lnTo>
                      <a:pt x="292" y="696"/>
                    </a:lnTo>
                    <a:lnTo>
                      <a:pt x="292" y="192"/>
                    </a:lnTo>
                    <a:close/>
                    <a:moveTo>
                      <a:pt x="268" y="192"/>
                    </a:moveTo>
                    <a:lnTo>
                      <a:pt x="275" y="192"/>
                    </a:lnTo>
                    <a:lnTo>
                      <a:pt x="275" y="696"/>
                    </a:lnTo>
                    <a:lnTo>
                      <a:pt x="268" y="696"/>
                    </a:lnTo>
                    <a:lnTo>
                      <a:pt x="268" y="192"/>
                    </a:lnTo>
                    <a:close/>
                    <a:moveTo>
                      <a:pt x="199" y="192"/>
                    </a:moveTo>
                    <a:lnTo>
                      <a:pt x="249" y="192"/>
                    </a:lnTo>
                    <a:lnTo>
                      <a:pt x="249" y="696"/>
                    </a:lnTo>
                    <a:lnTo>
                      <a:pt x="199" y="696"/>
                    </a:lnTo>
                    <a:lnTo>
                      <a:pt x="199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8" name="Freeform 6"/>
              <p:cNvSpPr>
                <a:spLocks/>
              </p:cNvSpPr>
              <p:nvPr/>
            </p:nvSpPr>
            <p:spPr bwMode="auto">
              <a:xfrm>
                <a:off x="3432" y="1013"/>
                <a:ext cx="1334" cy="207"/>
              </a:xfrm>
              <a:custGeom>
                <a:avLst/>
                <a:gdLst>
                  <a:gd name="T0" fmla="*/ 363 w 1334"/>
                  <a:gd name="T1" fmla="*/ 0 h 207"/>
                  <a:gd name="T2" fmla="*/ 0 w 1334"/>
                  <a:gd name="T3" fmla="*/ 207 h 207"/>
                  <a:gd name="T4" fmla="*/ 926 w 1334"/>
                  <a:gd name="T5" fmla="*/ 207 h 207"/>
                  <a:gd name="T6" fmla="*/ 1334 w 1334"/>
                  <a:gd name="T7" fmla="*/ 0 h 207"/>
                  <a:gd name="T8" fmla="*/ 363 w 1334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4" h="207">
                    <a:moveTo>
                      <a:pt x="363" y="0"/>
                    </a:moveTo>
                    <a:lnTo>
                      <a:pt x="0" y="207"/>
                    </a:lnTo>
                    <a:lnTo>
                      <a:pt x="926" y="207"/>
                    </a:lnTo>
                    <a:lnTo>
                      <a:pt x="1334" y="0"/>
                    </a:lnTo>
                    <a:lnTo>
                      <a:pt x="3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9" name="Freeform 7"/>
              <p:cNvSpPr>
                <a:spLocks/>
              </p:cNvSpPr>
              <p:nvPr/>
            </p:nvSpPr>
            <p:spPr bwMode="auto">
              <a:xfrm>
                <a:off x="4401" y="1028"/>
                <a:ext cx="427" cy="1143"/>
              </a:xfrm>
              <a:custGeom>
                <a:avLst/>
                <a:gdLst>
                  <a:gd name="T0" fmla="*/ 0 w 427"/>
                  <a:gd name="T1" fmla="*/ 216 h 1143"/>
                  <a:gd name="T2" fmla="*/ 0 w 427"/>
                  <a:gd name="T3" fmla="*/ 1143 h 1143"/>
                  <a:gd name="T4" fmla="*/ 427 w 427"/>
                  <a:gd name="T5" fmla="*/ 926 h 1143"/>
                  <a:gd name="T6" fmla="*/ 427 w 427"/>
                  <a:gd name="T7" fmla="*/ 0 h 1143"/>
                  <a:gd name="T8" fmla="*/ 0 w 427"/>
                  <a:gd name="T9" fmla="*/ 216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1143">
                    <a:moveTo>
                      <a:pt x="0" y="216"/>
                    </a:moveTo>
                    <a:lnTo>
                      <a:pt x="0" y="1143"/>
                    </a:lnTo>
                    <a:lnTo>
                      <a:pt x="427" y="926"/>
                    </a:lnTo>
                    <a:lnTo>
                      <a:pt x="427" y="0"/>
                    </a:lnTo>
                    <a:lnTo>
                      <a:pt x="0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431886" y="2615686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2 | LINE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431886" y="2089219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3 | SITE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431886" y="1567374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4 | ENTERPRISE</a:t>
              </a:r>
            </a:p>
          </p:txBody>
        </p:sp>
        <p:grpSp>
          <p:nvGrpSpPr>
            <p:cNvPr id="42" name="Group 10"/>
            <p:cNvGrpSpPr>
              <a:grpSpLocks noChangeAspect="1"/>
            </p:cNvGrpSpPr>
            <p:nvPr/>
          </p:nvGrpSpPr>
          <p:grpSpPr bwMode="auto">
            <a:xfrm>
              <a:off x="7931792" y="2137244"/>
              <a:ext cx="432465" cy="326828"/>
              <a:chOff x="2406" y="1328"/>
              <a:chExt cx="353" cy="316"/>
            </a:xfrm>
          </p:grpSpPr>
          <p:sp>
            <p:nvSpPr>
              <p:cNvPr id="52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2406" y="1328"/>
                <a:ext cx="353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3" name="Freeform 11"/>
              <p:cNvSpPr>
                <a:spLocks noEditPoints="1"/>
              </p:cNvSpPr>
              <p:nvPr/>
            </p:nvSpPr>
            <p:spPr bwMode="auto">
              <a:xfrm>
                <a:off x="2408" y="1430"/>
                <a:ext cx="349" cy="214"/>
              </a:xfrm>
              <a:custGeom>
                <a:avLst/>
                <a:gdLst>
                  <a:gd name="T0" fmla="*/ 220 w 220"/>
                  <a:gd name="T1" fmla="*/ 42 h 134"/>
                  <a:gd name="T2" fmla="*/ 220 w 220"/>
                  <a:gd name="T3" fmla="*/ 134 h 134"/>
                  <a:gd name="T4" fmla="*/ 204 w 220"/>
                  <a:gd name="T5" fmla="*/ 134 h 134"/>
                  <a:gd name="T6" fmla="*/ 204 w 220"/>
                  <a:gd name="T7" fmla="*/ 102 h 134"/>
                  <a:gd name="T8" fmla="*/ 180 w 220"/>
                  <a:gd name="T9" fmla="*/ 102 h 134"/>
                  <a:gd name="T10" fmla="*/ 180 w 220"/>
                  <a:gd name="T11" fmla="*/ 134 h 134"/>
                  <a:gd name="T12" fmla="*/ 170 w 220"/>
                  <a:gd name="T13" fmla="*/ 134 h 134"/>
                  <a:gd name="T14" fmla="*/ 10 w 220"/>
                  <a:gd name="T15" fmla="*/ 134 h 134"/>
                  <a:gd name="T16" fmla="*/ 0 w 220"/>
                  <a:gd name="T17" fmla="*/ 121 h 134"/>
                  <a:gd name="T18" fmla="*/ 0 w 220"/>
                  <a:gd name="T19" fmla="*/ 56 h 134"/>
                  <a:gd name="T20" fmla="*/ 0 w 220"/>
                  <a:gd name="T21" fmla="*/ 0 h 134"/>
                  <a:gd name="T22" fmla="*/ 65 w 220"/>
                  <a:gd name="T23" fmla="*/ 39 h 134"/>
                  <a:gd name="T24" fmla="*/ 65 w 220"/>
                  <a:gd name="T25" fmla="*/ 0 h 134"/>
                  <a:gd name="T26" fmla="*/ 121 w 220"/>
                  <a:gd name="T27" fmla="*/ 40 h 134"/>
                  <a:gd name="T28" fmla="*/ 121 w 220"/>
                  <a:gd name="T29" fmla="*/ 0 h 134"/>
                  <a:gd name="T30" fmla="*/ 170 w 220"/>
                  <a:gd name="T31" fmla="*/ 42 h 134"/>
                  <a:gd name="T32" fmla="*/ 220 w 220"/>
                  <a:gd name="T33" fmla="*/ 42 h 134"/>
                  <a:gd name="T34" fmla="*/ 159 w 220"/>
                  <a:gd name="T35" fmla="*/ 96 h 134"/>
                  <a:gd name="T36" fmla="*/ 159 w 220"/>
                  <a:gd name="T37" fmla="*/ 67 h 134"/>
                  <a:gd name="T38" fmla="*/ 121 w 220"/>
                  <a:gd name="T39" fmla="*/ 67 h 134"/>
                  <a:gd name="T40" fmla="*/ 121 w 220"/>
                  <a:gd name="T41" fmla="*/ 96 h 134"/>
                  <a:gd name="T42" fmla="*/ 159 w 220"/>
                  <a:gd name="T43" fmla="*/ 96 h 134"/>
                  <a:gd name="T44" fmla="*/ 108 w 220"/>
                  <a:gd name="T45" fmla="*/ 96 h 134"/>
                  <a:gd name="T46" fmla="*/ 108 w 220"/>
                  <a:gd name="T47" fmla="*/ 67 h 134"/>
                  <a:gd name="T48" fmla="*/ 70 w 220"/>
                  <a:gd name="T49" fmla="*/ 67 h 134"/>
                  <a:gd name="T50" fmla="*/ 70 w 220"/>
                  <a:gd name="T51" fmla="*/ 96 h 134"/>
                  <a:gd name="T52" fmla="*/ 108 w 220"/>
                  <a:gd name="T53" fmla="*/ 96 h 134"/>
                  <a:gd name="T54" fmla="*/ 56 w 220"/>
                  <a:gd name="T55" fmla="*/ 96 h 134"/>
                  <a:gd name="T56" fmla="*/ 56 w 220"/>
                  <a:gd name="T57" fmla="*/ 67 h 134"/>
                  <a:gd name="T58" fmla="*/ 18 w 220"/>
                  <a:gd name="T59" fmla="*/ 67 h 134"/>
                  <a:gd name="T60" fmla="*/ 18 w 220"/>
                  <a:gd name="T61" fmla="*/ 96 h 134"/>
                  <a:gd name="T62" fmla="*/ 56 w 220"/>
                  <a:gd name="T63" fmla="*/ 9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134">
                    <a:moveTo>
                      <a:pt x="220" y="42"/>
                    </a:moveTo>
                    <a:cubicBezTo>
                      <a:pt x="220" y="134"/>
                      <a:pt x="220" y="134"/>
                      <a:pt x="220" y="134"/>
                    </a:cubicBezTo>
                    <a:cubicBezTo>
                      <a:pt x="204" y="134"/>
                      <a:pt x="204" y="134"/>
                      <a:pt x="204" y="134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80" y="134"/>
                      <a:pt x="180" y="134"/>
                      <a:pt x="180" y="134"/>
                    </a:cubicBezTo>
                    <a:cubicBezTo>
                      <a:pt x="170" y="134"/>
                      <a:pt x="170" y="134"/>
                      <a:pt x="170" y="134"/>
                    </a:cubicBezTo>
                    <a:cubicBezTo>
                      <a:pt x="170" y="134"/>
                      <a:pt x="20" y="134"/>
                      <a:pt x="10" y="134"/>
                    </a:cubicBezTo>
                    <a:cubicBezTo>
                      <a:pt x="1" y="134"/>
                      <a:pt x="0" y="121"/>
                      <a:pt x="0" y="12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70" y="42"/>
                      <a:pt x="170" y="42"/>
                      <a:pt x="170" y="42"/>
                    </a:cubicBezTo>
                    <a:lnTo>
                      <a:pt x="220" y="42"/>
                    </a:lnTo>
                    <a:close/>
                    <a:moveTo>
                      <a:pt x="159" y="96"/>
                    </a:moveTo>
                    <a:cubicBezTo>
                      <a:pt x="159" y="67"/>
                      <a:pt x="159" y="67"/>
                      <a:pt x="159" y="67"/>
                    </a:cubicBezTo>
                    <a:cubicBezTo>
                      <a:pt x="121" y="67"/>
                      <a:pt x="121" y="67"/>
                      <a:pt x="121" y="67"/>
                    </a:cubicBezTo>
                    <a:cubicBezTo>
                      <a:pt x="121" y="96"/>
                      <a:pt x="121" y="96"/>
                      <a:pt x="121" y="96"/>
                    </a:cubicBezTo>
                    <a:lnTo>
                      <a:pt x="159" y="96"/>
                    </a:lnTo>
                    <a:close/>
                    <a:moveTo>
                      <a:pt x="108" y="96"/>
                    </a:moveTo>
                    <a:cubicBezTo>
                      <a:pt x="108" y="67"/>
                      <a:pt x="108" y="67"/>
                      <a:pt x="108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96"/>
                      <a:pt x="70" y="96"/>
                      <a:pt x="70" y="96"/>
                    </a:cubicBezTo>
                    <a:lnTo>
                      <a:pt x="108" y="96"/>
                    </a:lnTo>
                    <a:close/>
                    <a:moveTo>
                      <a:pt x="56" y="96"/>
                    </a:moveTo>
                    <a:cubicBezTo>
                      <a:pt x="56" y="67"/>
                      <a:pt x="56" y="67"/>
                      <a:pt x="56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56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4" name="Rectangle 12"/>
              <p:cNvSpPr>
                <a:spLocks noChangeArrowheads="1"/>
              </p:cNvSpPr>
              <p:nvPr/>
            </p:nvSpPr>
            <p:spPr bwMode="auto">
              <a:xfrm>
                <a:off x="2678" y="1467"/>
                <a:ext cx="79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5" name="Rectangle 13"/>
              <p:cNvSpPr>
                <a:spLocks noChangeArrowheads="1"/>
              </p:cNvSpPr>
              <p:nvPr/>
            </p:nvSpPr>
            <p:spPr bwMode="auto">
              <a:xfrm>
                <a:off x="2718" y="1330"/>
                <a:ext cx="25" cy="1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6" name="Rectangle 14"/>
              <p:cNvSpPr>
                <a:spLocks noChangeArrowheads="1"/>
              </p:cNvSpPr>
              <p:nvPr/>
            </p:nvSpPr>
            <p:spPr bwMode="auto">
              <a:xfrm>
                <a:off x="2681" y="1394"/>
                <a:ext cx="25" cy="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1382" y="1621675"/>
              <a:ext cx="438897" cy="370525"/>
            </a:xfrm>
            <a:prstGeom prst="rect">
              <a:avLst/>
            </a:prstGeom>
          </p:spPr>
        </p:pic>
        <p:sp>
          <p:nvSpPr>
            <p:cNvPr id="44" name="Up-Down Arrow 43"/>
            <p:cNvSpPr/>
            <p:nvPr/>
          </p:nvSpPr>
          <p:spPr>
            <a:xfrm>
              <a:off x="5159227" y="1056740"/>
              <a:ext cx="185989" cy="3199496"/>
            </a:xfrm>
            <a:prstGeom prst="upDownArrow">
              <a:avLst/>
            </a:prstGeom>
            <a:solidFill>
              <a:srgbClr val="446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0" t="14375" r="33996" b="55433"/>
            <a:stretch/>
          </p:blipFill>
          <p:spPr>
            <a:xfrm>
              <a:off x="7888007" y="3127071"/>
              <a:ext cx="365097" cy="470570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5431885" y="3677849"/>
              <a:ext cx="3020443" cy="633845"/>
            </a:xfrm>
            <a:prstGeom prst="roundRect">
              <a:avLst/>
            </a:prstGeom>
            <a:solidFill>
              <a:schemeClr val="bg1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 smtClean="0">
                  <a:solidFill>
                    <a:srgbClr val="446EBE"/>
                  </a:solidFill>
                </a:rPr>
                <a:t>LEVEL 0 | POWERED BY SYSTECH </a:t>
              </a:r>
              <a:endParaRPr lang="en-US" sz="1050" dirty="0">
                <a:solidFill>
                  <a:srgbClr val="446EBE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431885" y="1045455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</a:t>
              </a:r>
              <a:r>
                <a:rPr lang="en-US" sz="1050" dirty="0" smtClean="0">
                  <a:solidFill>
                    <a:srgbClr val="446EBE"/>
                  </a:solidFill>
                </a:rPr>
                <a:t>5 | AUTHENTICATION</a:t>
              </a:r>
            </a:p>
            <a:p>
              <a:r>
                <a:rPr lang="en-US" sz="1050" dirty="0" smtClean="0">
                  <a:solidFill>
                    <a:srgbClr val="446EBE"/>
                  </a:solidFill>
                </a:rPr>
                <a:t>                 </a:t>
              </a:r>
              <a:endParaRPr lang="en-US" sz="1050" dirty="0">
                <a:solidFill>
                  <a:srgbClr val="446EBE"/>
                </a:solidFill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454" y="2341102"/>
              <a:ext cx="1228346" cy="109118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476" y="1375193"/>
              <a:ext cx="552157" cy="84353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680" y="1792483"/>
              <a:ext cx="1071126" cy="105787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89" y="723144"/>
            <a:ext cx="476946" cy="6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01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PLATFORM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 Systech International. Last updated August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89" y="872599"/>
            <a:ext cx="4229715" cy="38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4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5506</TotalTime>
  <Words>2112</Words>
  <Application>Microsoft Office PowerPoint</Application>
  <PresentationFormat>On-screen Show (16:9)</PresentationFormat>
  <Paragraphs>426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MS PGothic</vt:lpstr>
      <vt:lpstr>Arial</vt:lpstr>
      <vt:lpstr>Calibri</vt:lpstr>
      <vt:lpstr>Noto Symbol</vt:lpstr>
      <vt:lpstr>Source Sans Pro Light</vt:lpstr>
      <vt:lpstr>Verdana</vt:lpstr>
      <vt:lpstr>Wingdings</vt:lpstr>
      <vt:lpstr>Custom Design</vt:lpstr>
      <vt:lpstr>Serialization an overview</vt:lpstr>
      <vt:lpstr>SERIALIZED PRODUCT TRACKING</vt:lpstr>
      <vt:lpstr>SERIALIZATION TRACK &amp; TRACE REQUIREMENTS </vt:lpstr>
      <vt:lpstr>SERIALIZATION TRACK &amp; TRACE REQUIREMENTS</vt:lpstr>
      <vt:lpstr>SOLUTION</vt:lpstr>
      <vt:lpstr>Serialization Architecture </vt:lpstr>
      <vt:lpstr>CHALLENGES OF MULTI-VENDOR MODEL</vt:lpstr>
      <vt:lpstr>SYSTECH END-TO-END SERIALIZATION</vt:lpstr>
      <vt:lpstr>SOLUTION PLATFORM</vt:lpstr>
      <vt:lpstr>PowerPoint Presentation</vt:lpstr>
      <vt:lpstr>Level 4 UniTrace</vt:lpstr>
      <vt:lpstr>UNISERIES - PRODUCT FEATURES &amp; BENEFITS</vt:lpstr>
      <vt:lpstr>PROVEN MODEL</vt:lpstr>
      <vt:lpstr>GUARDIAN SITE SOFTWARE (Level 3)</vt:lpstr>
      <vt:lpstr>THE SYSTECH LEVEL 3 DIFFERENCE</vt:lpstr>
      <vt:lpstr>ADVISOR LINE SOFTWARE (Level 2)</vt:lpstr>
      <vt:lpstr>SENTRI HARDWARE AND DEVICE SOFTWARE (Level 1)</vt:lpstr>
      <vt:lpstr>UNISIGHT – MULTIPLE REGION SOLUTION</vt:lpstr>
      <vt:lpstr>UNISCOPE – REGIONAL COMPLIANCE SOLUTION</vt:lpstr>
      <vt:lpstr>UniSolve – ‘Turnkey’</vt:lpstr>
      <vt:lpstr>UNDERSTAND, IDENTIFY, PRIORITIZE AND DEPLOY</vt:lpstr>
      <vt:lpstr>WHERE DO WE START?</vt:lpstr>
      <vt:lpstr>WHICH MARKETS?</vt:lpstr>
      <vt:lpstr>MARKETS: PRODUCTS</vt:lpstr>
      <vt:lpstr>PUTTING TOGETHER THE FULL SET OF REQUIREMENTS</vt:lpstr>
      <vt:lpstr>REQUIREMENTS: DATA MANAGEMENT IN THE SUPPLY CHAIN</vt:lpstr>
      <vt:lpstr>DEPLOYMENT MANAGEMENT: DATA COLLECTION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2015-2016 Marketing Plan</dc:title>
  <dc:creator>Hurley, Erin</dc:creator>
  <cp:lastModifiedBy>Taylor, Alastair</cp:lastModifiedBy>
  <cp:revision>200</cp:revision>
  <cp:lastPrinted>2015-08-11T16:09:52Z</cp:lastPrinted>
  <dcterms:modified xsi:type="dcterms:W3CDTF">2016-05-24T05:31:30Z</dcterms:modified>
</cp:coreProperties>
</file>