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  <p:sldMasterId id="2147483673" r:id="rId2"/>
  </p:sldMasterIdLst>
  <p:notesMasterIdLst>
    <p:notesMasterId r:id="rId41"/>
  </p:notesMasterIdLst>
  <p:handoutMasterIdLst>
    <p:handoutMasterId r:id="rId42"/>
  </p:handoutMasterIdLst>
  <p:sldIdLst>
    <p:sldId id="419" r:id="rId3"/>
    <p:sldId id="393" r:id="rId4"/>
    <p:sldId id="420" r:id="rId5"/>
    <p:sldId id="391" r:id="rId6"/>
    <p:sldId id="392" r:id="rId7"/>
    <p:sldId id="431" r:id="rId8"/>
    <p:sldId id="429" r:id="rId9"/>
    <p:sldId id="402" r:id="rId10"/>
    <p:sldId id="403" r:id="rId11"/>
    <p:sldId id="383" r:id="rId12"/>
    <p:sldId id="436" r:id="rId13"/>
    <p:sldId id="437" r:id="rId14"/>
    <p:sldId id="425" r:id="rId15"/>
    <p:sldId id="422" r:id="rId16"/>
    <p:sldId id="423" r:id="rId17"/>
    <p:sldId id="433" r:id="rId18"/>
    <p:sldId id="434" r:id="rId19"/>
    <p:sldId id="411" r:id="rId20"/>
    <p:sldId id="404" r:id="rId21"/>
    <p:sldId id="413" r:id="rId22"/>
    <p:sldId id="412" r:id="rId23"/>
    <p:sldId id="407" r:id="rId24"/>
    <p:sldId id="397" r:id="rId25"/>
    <p:sldId id="424" r:id="rId26"/>
    <p:sldId id="438" r:id="rId27"/>
    <p:sldId id="439" r:id="rId28"/>
    <p:sldId id="440" r:id="rId29"/>
    <p:sldId id="441" r:id="rId30"/>
    <p:sldId id="442" r:id="rId31"/>
    <p:sldId id="443" r:id="rId32"/>
    <p:sldId id="446" r:id="rId33"/>
    <p:sldId id="427" r:id="rId34"/>
    <p:sldId id="428" r:id="rId35"/>
    <p:sldId id="447" r:id="rId36"/>
    <p:sldId id="448" r:id="rId37"/>
    <p:sldId id="449" r:id="rId38"/>
    <p:sldId id="416" r:id="rId39"/>
    <p:sldId id="268" r:id="rId4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469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095">
          <p15:clr>
            <a:srgbClr val="A4A3A4"/>
          </p15:clr>
        </p15:guide>
        <p15:guide id="4" orient="horz" pos="882">
          <p15:clr>
            <a:srgbClr val="A4A3A4"/>
          </p15:clr>
        </p15:guide>
        <p15:guide id="5" orient="horz" pos="2378">
          <p15:clr>
            <a:srgbClr val="A4A3A4"/>
          </p15:clr>
        </p15:guide>
        <p15:guide id="6" orient="horz" pos="1336">
          <p15:clr>
            <a:srgbClr val="A4A3A4"/>
          </p15:clr>
        </p15:guide>
        <p15:guide id="7" orient="horz" pos="2035">
          <p15:clr>
            <a:srgbClr val="A4A3A4"/>
          </p15:clr>
        </p15:guide>
        <p15:guide id="8" pos="5526">
          <p15:clr>
            <a:srgbClr val="A4A3A4"/>
          </p15:clr>
        </p15:guide>
        <p15:guide id="9" pos="343">
          <p15:clr>
            <a:srgbClr val="A4A3A4"/>
          </p15:clr>
        </p15:guide>
        <p15:guide id="10" pos="1688">
          <p15:clr>
            <a:srgbClr val="A4A3A4"/>
          </p15:clr>
        </p15:guide>
        <p15:guide id="11" pos="2448">
          <p15:clr>
            <a:srgbClr val="A4A3A4"/>
          </p15:clr>
        </p15:guide>
        <p15:guide id="12" pos="5399">
          <p15:clr>
            <a:srgbClr val="A4A3A4"/>
          </p15:clr>
        </p15:guide>
        <p15:guide id="13" orient="horz" pos="352">
          <p15:clr>
            <a:srgbClr val="A4A3A4"/>
          </p15:clr>
        </p15:guide>
        <p15:guide id="14" orient="horz" pos="3131">
          <p15:clr>
            <a:srgbClr val="A4A3A4"/>
          </p15:clr>
        </p15:guide>
        <p15:guide id="15" orient="horz" pos="2321">
          <p15:clr>
            <a:srgbClr val="A4A3A4"/>
          </p15:clr>
        </p15:guide>
        <p15:guide id="16" orient="horz" pos="662">
          <p15:clr>
            <a:srgbClr val="A4A3A4"/>
          </p15:clr>
        </p15:guide>
        <p15:guide id="17" orient="horz" pos="1784">
          <p15:clr>
            <a:srgbClr val="A4A3A4"/>
          </p15:clr>
        </p15:guide>
        <p15:guide id="18" orient="horz" pos="1002">
          <p15:clr>
            <a:srgbClr val="A4A3A4"/>
          </p15:clr>
        </p15:guide>
        <p15:guide id="19" orient="horz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elli, Jaclyn" initials="VJ" lastIdx="1" clrIdx="0">
    <p:extLst>
      <p:ext uri="{19B8F6BF-5375-455C-9EA6-DF929625EA0E}">
        <p15:presenceInfo xmlns:p15="http://schemas.microsoft.com/office/powerpoint/2012/main" userId="S-1-5-21-3305360577-878471784-1229416475-4109" providerId="AD"/>
      </p:ext>
    </p:extLst>
  </p:cmAuthor>
  <p:cmAuthor id="2" name="Lee, James" initials="LJ" lastIdx="11" clrIdx="1">
    <p:extLst>
      <p:ext uri="{19B8F6BF-5375-455C-9EA6-DF929625EA0E}">
        <p15:presenceInfo xmlns:p15="http://schemas.microsoft.com/office/powerpoint/2012/main" userId="S-1-5-21-3305360577-878471784-1229416475-6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15"/>
    <a:srgbClr val="DDEBF7"/>
    <a:srgbClr val="3573B9"/>
    <a:srgbClr val="8DC63F"/>
    <a:srgbClr val="000000"/>
    <a:srgbClr val="9BBB59"/>
    <a:srgbClr val="666666"/>
    <a:srgbClr val="4C4C4C"/>
    <a:srgbClr val="5051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679" autoAdjust="0"/>
  </p:normalViewPr>
  <p:slideViewPr>
    <p:cSldViewPr snapToGrid="0" snapToObjects="1">
      <p:cViewPr varScale="1">
        <p:scale>
          <a:sx n="123" d="100"/>
          <a:sy n="123" d="100"/>
        </p:scale>
        <p:origin x="72" y="404"/>
      </p:cViewPr>
      <p:guideLst>
        <p:guide orient="horz" pos="469"/>
        <p:guide orient="horz" pos="4175"/>
        <p:guide orient="horz" pos="3095"/>
        <p:guide orient="horz" pos="882"/>
        <p:guide orient="horz" pos="2378"/>
        <p:guide orient="horz" pos="1336"/>
        <p:guide orient="horz" pos="2035"/>
        <p:guide pos="5526"/>
        <p:guide pos="343"/>
        <p:guide pos="1688"/>
        <p:guide pos="2448"/>
        <p:guide pos="5399"/>
        <p:guide orient="horz" pos="352"/>
        <p:guide orient="horz" pos="3131"/>
        <p:guide orient="horz" pos="2321"/>
        <p:guide orient="horz" pos="662"/>
        <p:guide orient="horz" pos="1784"/>
        <p:guide orient="horz" pos="1002"/>
        <p:guide orient="horz"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424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1C31-AEC4-8F46-98CD-B48101320261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EA3D-58C3-7B42-ABF0-ED4EAE3D1E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18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65138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Real estate : Think about your product.</a:t>
            </a:r>
            <a:r>
              <a:rPr lang="en-US" baseline="0" dirty="0" smtClean="0"/>
              <a:t>  Does it have the space to fit a code?  Will that impact the overall presentation of the product?</a:t>
            </a:r>
          </a:p>
        </p:txBody>
      </p:sp>
    </p:spTree>
    <p:extLst>
      <p:ext uri="{BB962C8B-B14F-4D97-AF65-F5344CB8AC3E}">
        <p14:creationId xmlns:p14="http://schemas.microsoft.com/office/powerpoint/2010/main" val="285051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649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00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8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893077" y="1"/>
            <a:ext cx="2135707" cy="40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848555"/>
            <a:ext cx="4578178" cy="1065389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2949893"/>
            <a:ext cx="4578178" cy="32388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FD8D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1" y="3290896"/>
            <a:ext cx="4578180" cy="397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384890" y="3918454"/>
            <a:ext cx="4459108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baseline="0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Add Custom Logo Here</a:t>
            </a:r>
          </a:p>
        </p:txBody>
      </p:sp>
      <p:pic>
        <p:nvPicPr>
          <p:cNvPr id="13" name="Picture 12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2013923"/>
            <a:ext cx="297637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45026" y="842963"/>
            <a:ext cx="4041775" cy="375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843382"/>
            <a:ext cx="4041775" cy="3750845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8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9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4280" y="843381"/>
            <a:ext cx="4022524" cy="3750846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843381"/>
            <a:ext cx="4030663" cy="1762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2718616"/>
            <a:ext cx="4030663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4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810000" y="1486433"/>
            <a:ext cx="2719388" cy="52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3810004" y="2173290"/>
            <a:ext cx="4788367" cy="20035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008297" y="2"/>
            <a:ext cx="2135707" cy="698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1337" y="2186264"/>
            <a:ext cx="3872236" cy="49688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400">
                <a:solidFill>
                  <a:srgbClr val="FD8D15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683887" y="2689882"/>
            <a:ext cx="3849687" cy="433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0" indent="0">
              <a:buNone/>
              <a:defRPr sz="1200">
                <a:solidFill>
                  <a:srgbClr val="666666"/>
                </a:solidFill>
              </a:defRPr>
            </a:lvl2pPr>
          </a:lstStyle>
          <a:p>
            <a:pPr lvl="1"/>
            <a:r>
              <a:rPr lang="en-US" dirty="0" smtClean="0"/>
              <a:t>First Last Name</a:t>
            </a:r>
          </a:p>
          <a:p>
            <a:pPr lvl="1"/>
            <a:r>
              <a:rPr lang="en-US" dirty="0" err="1" smtClean="0"/>
              <a:t>www.SystechOne.com</a:t>
            </a:r>
            <a:endParaRPr lang="en-US" dirty="0"/>
          </a:p>
        </p:txBody>
      </p:sp>
      <p:pic>
        <p:nvPicPr>
          <p:cNvPr id="14" name="Picture 13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pic>
        <p:nvPicPr>
          <p:cNvPr id="17" name="Picture 16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1970248"/>
            <a:ext cx="3135821" cy="983456"/>
          </a:xfrm>
          <a:prstGeom prst="rect">
            <a:avLst/>
          </a:prstGeom>
        </p:spPr>
      </p:pic>
      <p:sp>
        <p:nvSpPr>
          <p:cNvPr id="9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1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4535" y="47910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00B8459-CBE9-964D-BC7B-E4B5AADB9B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335" y="1023938"/>
            <a:ext cx="8247063" cy="352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6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4535" y="47910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00B8459-CBE9-964D-BC7B-E4B5AADB9B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335" y="1023938"/>
            <a:ext cx="8247063" cy="352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7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4535" y="47910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00B8459-CBE9-964D-BC7B-E4B5AADB9B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335" y="1023938"/>
            <a:ext cx="8247063" cy="352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4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4535" y="47910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00B8459-CBE9-964D-BC7B-E4B5AADB9B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335" y="1023938"/>
            <a:ext cx="8247063" cy="352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1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893077" y="1"/>
            <a:ext cx="2135707" cy="40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848555"/>
            <a:ext cx="4578178" cy="1065389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2949893"/>
            <a:ext cx="4578178" cy="32388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FD8D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1" y="3290896"/>
            <a:ext cx="4578180" cy="397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384890" y="3918454"/>
            <a:ext cx="4459108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baseline="0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Add Custom Logo Here</a:t>
            </a:r>
          </a:p>
        </p:txBody>
      </p:sp>
      <p:pic>
        <p:nvPicPr>
          <p:cNvPr id="13" name="Picture 12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2013923"/>
            <a:ext cx="297637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29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008293" y="103258"/>
            <a:ext cx="2135707" cy="1218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848555"/>
            <a:ext cx="4584357" cy="1065389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2949893"/>
            <a:ext cx="4584357" cy="32388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FD8D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1" y="3290896"/>
            <a:ext cx="4584359" cy="397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2" name="Picture 11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pic>
        <p:nvPicPr>
          <p:cNvPr id="14" name="Picture 13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2013923"/>
            <a:ext cx="297637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008293" y="103258"/>
            <a:ext cx="2135707" cy="1218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848555"/>
            <a:ext cx="4584357" cy="1065389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2949893"/>
            <a:ext cx="4584357" cy="32388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FD8D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1" y="3290896"/>
            <a:ext cx="4584359" cy="397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2" name="Picture 11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pic>
        <p:nvPicPr>
          <p:cNvPr id="14" name="Picture 13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2013923"/>
            <a:ext cx="2976372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800593" y="1992487"/>
            <a:ext cx="4770320" cy="23537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rgbClr val="666666"/>
                </a:solidFill>
              </a:defRPr>
            </a:lvl1pPr>
          </a:lstStyle>
          <a:p>
            <a:r>
              <a:rPr lang="en-US" dirty="0" err="1" smtClean="0"/>
              <a:t>Systech</a:t>
            </a:r>
            <a:r>
              <a:rPr lang="en-US" dirty="0" smtClean="0"/>
              <a:t> is the global technology leader in anti-counterfeiting, </a:t>
            </a:r>
            <a:br>
              <a:rPr lang="en-US" dirty="0" smtClean="0"/>
            </a:br>
            <a:r>
              <a:rPr lang="en-US" dirty="0" smtClean="0"/>
              <a:t>product safety, consumer and brand protection. </a:t>
            </a:r>
            <a:r>
              <a:rPr lang="en-US" dirty="0" err="1" smtClean="0"/>
              <a:t>Systech</a:t>
            </a:r>
            <a:r>
              <a:rPr lang="en-US" dirty="0" smtClean="0"/>
              <a:t> pioneered serialization and is defining the future of authentication.</a:t>
            </a:r>
          </a:p>
          <a:p>
            <a:endParaRPr lang="en-US" dirty="0" smtClean="0"/>
          </a:p>
          <a:p>
            <a:r>
              <a:rPr lang="en-US" dirty="0" err="1" smtClean="0"/>
              <a:t>Systech</a:t>
            </a:r>
            <a:r>
              <a:rPr lang="en-US" dirty="0" smtClean="0"/>
              <a:t> unifies and optimizes authentication, enterprise serialization and track and-trace technologies to ensure regulatory compliance, mitigate risk, and drive efficiency and profitability.</a:t>
            </a:r>
          </a:p>
          <a:p>
            <a:endParaRPr lang="en-US" dirty="0" smtClean="0"/>
          </a:p>
          <a:p>
            <a:r>
              <a:rPr lang="en-US" dirty="0" smtClean="0"/>
              <a:t>For 30 years, </a:t>
            </a:r>
            <a:r>
              <a:rPr lang="en-US" dirty="0" err="1" smtClean="0"/>
              <a:t>Systech’s</a:t>
            </a:r>
            <a:r>
              <a:rPr lang="en-US" dirty="0" smtClean="0"/>
              <a:t> innovation has led best practices </a:t>
            </a:r>
            <a:br>
              <a:rPr lang="en-US" dirty="0" smtClean="0"/>
            </a:br>
            <a:r>
              <a:rPr lang="en-US" dirty="0" smtClean="0"/>
              <a:t>for key brands representing industries across consumer </a:t>
            </a:r>
            <a:br>
              <a:rPr lang="en-US" dirty="0" smtClean="0"/>
            </a:br>
            <a:r>
              <a:rPr lang="en-US" dirty="0" smtClean="0"/>
              <a:t>packaged goods, food and beverage, aviation and automotive </a:t>
            </a:r>
            <a:br>
              <a:rPr lang="en-US" dirty="0" smtClean="0"/>
            </a:br>
            <a:r>
              <a:rPr lang="en-US" dirty="0" smtClean="0"/>
              <a:t>and life sciences. </a:t>
            </a:r>
            <a:r>
              <a:rPr lang="en-US" dirty="0" err="1" smtClean="0"/>
              <a:t>Systech</a:t>
            </a:r>
            <a:r>
              <a:rPr lang="en-US" dirty="0" smtClean="0"/>
              <a:t> works globally with 19 of the top </a:t>
            </a:r>
            <a:br>
              <a:rPr lang="en-US" dirty="0" smtClean="0"/>
            </a:br>
            <a:r>
              <a:rPr lang="en-US" dirty="0" smtClean="0"/>
              <a:t>20 pharmaceutical companies.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10000" y="1486433"/>
            <a:ext cx="4760913" cy="3762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ABOUT SYSTECH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062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1742"/>
            <a:ext cx="6400800" cy="542925"/>
          </a:xfrm>
        </p:spPr>
        <p:txBody>
          <a:bodyPr anchor="b"/>
          <a:lstStyle>
            <a:lvl1pPr>
              <a:defRPr lang="en-US" dirty="0">
                <a:solidFill>
                  <a:srgbClr val="2A6E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8229600" cy="3626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8D15"/>
                </a:solidFill>
              </a:defRPr>
            </a:lvl1pPr>
            <a:lvl2pPr marL="517525" indent="-225425">
              <a:defRPr>
                <a:solidFill>
                  <a:srgbClr val="666666"/>
                </a:solidFill>
              </a:defRPr>
            </a:lvl2pPr>
            <a:lvl3pPr marL="858838" indent="-227013">
              <a:defRPr>
                <a:solidFill>
                  <a:srgbClr val="666666"/>
                </a:solidFill>
              </a:defRPr>
            </a:lvl3pPr>
            <a:lvl4pPr marL="1082675" indent="-228600">
              <a:tabLst/>
              <a:defRPr>
                <a:solidFill>
                  <a:srgbClr val="666666"/>
                </a:solidFill>
              </a:defRPr>
            </a:lvl4pPr>
            <a:lvl5pPr marL="1376363" indent="-228600"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1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810000" y="1486433"/>
            <a:ext cx="4459111" cy="52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810003" y="1954223"/>
            <a:ext cx="4459108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57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10003" y="2112904"/>
            <a:ext cx="4515556" cy="40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3810007" y="2496101"/>
            <a:ext cx="4515553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7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435"/>
            <a:ext cx="6400800" cy="5429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43382"/>
            <a:ext cx="4038600" cy="375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43382"/>
            <a:ext cx="4038600" cy="375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mtClean="0">
                <a:solidFill>
                  <a:srgbClr val="FD8D15"/>
                </a:solidFill>
              </a:defRPr>
            </a:lvl1pPr>
            <a:lvl2pPr>
              <a:defRPr lang="en-US" smtClean="0">
                <a:solidFill>
                  <a:srgbClr val="666666"/>
                </a:solidFill>
              </a:defRPr>
            </a:lvl2pPr>
            <a:lvl3pPr>
              <a:defRPr lang="en-US" smtClean="0">
                <a:solidFill>
                  <a:srgbClr val="666666"/>
                </a:solidFill>
              </a:defRPr>
            </a:lvl3pPr>
            <a:lvl4pPr>
              <a:defRPr lang="en-US" smtClean="0">
                <a:solidFill>
                  <a:srgbClr val="666666"/>
                </a:solidFill>
              </a:defRPr>
            </a:lvl4pPr>
            <a:lvl5pPr>
              <a:defRPr lang="en-US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435"/>
            <a:ext cx="6400800" cy="542925"/>
          </a:xfrm>
        </p:spPr>
        <p:txBody>
          <a:bodyPr/>
          <a:lstStyle>
            <a:lvl1pPr>
              <a:defRPr>
                <a:solidFill>
                  <a:srgbClr val="2A6E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42675"/>
            <a:ext cx="4040188" cy="2420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2A6E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176556"/>
            <a:ext cx="4040188" cy="3293039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842675"/>
            <a:ext cx="4041775" cy="2420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2A6E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1176556"/>
            <a:ext cx="4041775" cy="3293039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44514" y="1123972"/>
            <a:ext cx="395287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40985" y="1123972"/>
            <a:ext cx="395287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843381"/>
            <a:ext cx="4041775" cy="3750846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842568"/>
            <a:ext cx="4030663" cy="375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45026" y="842963"/>
            <a:ext cx="4041775" cy="375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843382"/>
            <a:ext cx="4041775" cy="3750845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0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4280" y="843381"/>
            <a:ext cx="4022524" cy="3750846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843381"/>
            <a:ext cx="4030663" cy="1762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2718616"/>
            <a:ext cx="4030663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800593" y="1992487"/>
            <a:ext cx="4770320" cy="23537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rgbClr val="666666"/>
                </a:solidFill>
              </a:defRPr>
            </a:lvl1pPr>
          </a:lstStyle>
          <a:p>
            <a:r>
              <a:rPr lang="en-US" dirty="0" err="1" smtClean="0"/>
              <a:t>Systech</a:t>
            </a:r>
            <a:r>
              <a:rPr lang="en-US" dirty="0" smtClean="0"/>
              <a:t> is the global technology leader in anti-counterfeiting, </a:t>
            </a:r>
            <a:br>
              <a:rPr lang="en-US" dirty="0" smtClean="0"/>
            </a:br>
            <a:r>
              <a:rPr lang="en-US" dirty="0" smtClean="0"/>
              <a:t>product safety, consumer and brand protection. </a:t>
            </a:r>
            <a:r>
              <a:rPr lang="en-US" dirty="0" err="1" smtClean="0"/>
              <a:t>Systech</a:t>
            </a:r>
            <a:r>
              <a:rPr lang="en-US" dirty="0" smtClean="0"/>
              <a:t> pioneered serialization and is defining the future of authentication.</a:t>
            </a:r>
          </a:p>
          <a:p>
            <a:endParaRPr lang="en-US" dirty="0" smtClean="0"/>
          </a:p>
          <a:p>
            <a:r>
              <a:rPr lang="en-US" dirty="0" err="1" smtClean="0"/>
              <a:t>Systech</a:t>
            </a:r>
            <a:r>
              <a:rPr lang="en-US" dirty="0" smtClean="0"/>
              <a:t> unifies and optimizes authentication, enterprise serialization and track and-trace technologies to ensure regulatory compliance, mitigate risk, and drive efficiency and profitability.</a:t>
            </a:r>
          </a:p>
          <a:p>
            <a:endParaRPr lang="en-US" dirty="0" smtClean="0"/>
          </a:p>
          <a:p>
            <a:r>
              <a:rPr lang="en-US" dirty="0" smtClean="0"/>
              <a:t>For 30 years, </a:t>
            </a:r>
            <a:r>
              <a:rPr lang="en-US" dirty="0" err="1" smtClean="0"/>
              <a:t>Systech’s</a:t>
            </a:r>
            <a:r>
              <a:rPr lang="en-US" dirty="0" smtClean="0"/>
              <a:t> innovation has led best practices </a:t>
            </a:r>
            <a:br>
              <a:rPr lang="en-US" dirty="0" smtClean="0"/>
            </a:br>
            <a:r>
              <a:rPr lang="en-US" dirty="0" smtClean="0"/>
              <a:t>for key brands representing industries across consumer </a:t>
            </a:r>
            <a:br>
              <a:rPr lang="en-US" dirty="0" smtClean="0"/>
            </a:br>
            <a:r>
              <a:rPr lang="en-US" dirty="0" smtClean="0"/>
              <a:t>packaged goods, food and beverage, aviation and automotive </a:t>
            </a:r>
            <a:br>
              <a:rPr lang="en-US" dirty="0" smtClean="0"/>
            </a:br>
            <a:r>
              <a:rPr lang="en-US" dirty="0" smtClean="0"/>
              <a:t>and life sciences. </a:t>
            </a:r>
            <a:r>
              <a:rPr lang="en-US" dirty="0" err="1" smtClean="0"/>
              <a:t>Systech</a:t>
            </a:r>
            <a:r>
              <a:rPr lang="en-US" dirty="0" smtClean="0"/>
              <a:t> works globally with 19 of the top </a:t>
            </a:r>
            <a:br>
              <a:rPr lang="en-US" dirty="0" smtClean="0"/>
            </a:br>
            <a:r>
              <a:rPr lang="en-US" dirty="0" smtClean="0"/>
              <a:t>20 pharmaceutical companies.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10000" y="1486433"/>
            <a:ext cx="4760913" cy="3762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ABOUT SYSTECH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78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810000" y="1486433"/>
            <a:ext cx="2719388" cy="52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3810004" y="2173290"/>
            <a:ext cx="4788367" cy="20035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68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008297" y="2"/>
            <a:ext cx="2135707" cy="698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1337" y="2186264"/>
            <a:ext cx="3872236" cy="49688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400">
                <a:solidFill>
                  <a:srgbClr val="FD8D15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683887" y="2689882"/>
            <a:ext cx="3849687" cy="433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 marL="0" indent="0">
              <a:buNone/>
              <a:defRPr sz="1200">
                <a:solidFill>
                  <a:srgbClr val="666666"/>
                </a:solidFill>
              </a:defRPr>
            </a:lvl2pPr>
          </a:lstStyle>
          <a:p>
            <a:pPr lvl="1"/>
            <a:r>
              <a:rPr lang="en-US" dirty="0" smtClean="0"/>
              <a:t>First Last Name</a:t>
            </a:r>
          </a:p>
          <a:p>
            <a:pPr lvl="1"/>
            <a:r>
              <a:rPr lang="en-US" dirty="0" err="1" smtClean="0"/>
              <a:t>www.SystechOne.com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14" name="Picture 13" descr="Systech_Mar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68299" r="14039"/>
          <a:stretch/>
        </p:blipFill>
        <p:spPr>
          <a:xfrm>
            <a:off x="407726" y="1"/>
            <a:ext cx="1704940" cy="825959"/>
          </a:xfrm>
          <a:prstGeom prst="rect">
            <a:avLst/>
          </a:prstGeom>
        </p:spPr>
      </p:pic>
      <p:pic>
        <p:nvPicPr>
          <p:cNvPr id="17" name="Picture 16" descr="Systech_Logo_Pantone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9" y="1970248"/>
            <a:ext cx="3135821" cy="9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0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ER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21874"/>
            <a:ext cx="6720840" cy="54292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9FC54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Systech Confidential</a:t>
            </a:r>
          </a:p>
          <a:p>
            <a:r>
              <a:rPr lang="en-US" dirty="0" smtClean="0"/>
              <a:t>Prepared for Teva (David Older) on 07/22/2015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9B6227-E99F-E94D-9CD0-C2109B7291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ERNAL: Wid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5763" y="800101"/>
            <a:ext cx="8435340" cy="39704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Systech Confidential</a:t>
            </a:r>
          </a:p>
          <a:p>
            <a:r>
              <a:rPr lang="en-US" dirty="0" smtClean="0"/>
              <a:t>Prepared for Teva (David Older) on 07/22/2015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9B6227-E99F-E94D-9CD0-C2109B7291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5763" y="221874"/>
            <a:ext cx="6720840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4535" y="47910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00B8459-CBE9-964D-BC7B-E4B5AADB9B51}" type="slidenum">
              <a:rPr lang="en-US" smtClean="0">
                <a:solidFill>
                  <a:srgbClr val="9BBB5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335" y="1023938"/>
            <a:ext cx="8247063" cy="352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Private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4535" y="479107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00B8459-CBE9-964D-BC7B-E4B5AADB9B51}" type="slidenum">
              <a:rPr lang="en-US" smtClean="0">
                <a:solidFill>
                  <a:srgbClr val="9BBB59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8335" y="1023938"/>
            <a:ext cx="8247063" cy="352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Private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4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1742"/>
            <a:ext cx="6400800" cy="542925"/>
          </a:xfrm>
        </p:spPr>
        <p:txBody>
          <a:bodyPr anchor="b"/>
          <a:lstStyle>
            <a:lvl1pPr>
              <a:defRPr lang="en-US" dirty="0">
                <a:solidFill>
                  <a:srgbClr val="2A6E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8229600" cy="3626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8D15"/>
                </a:solidFill>
              </a:defRPr>
            </a:lvl1pPr>
            <a:lvl2pPr marL="517525" indent="-225425">
              <a:defRPr>
                <a:solidFill>
                  <a:srgbClr val="666666"/>
                </a:solidFill>
              </a:defRPr>
            </a:lvl2pPr>
            <a:lvl3pPr marL="858838" indent="-227013">
              <a:defRPr>
                <a:solidFill>
                  <a:srgbClr val="666666"/>
                </a:solidFill>
              </a:defRPr>
            </a:lvl3pPr>
            <a:lvl4pPr marL="1082675" indent="-228600">
              <a:tabLst/>
              <a:defRPr>
                <a:solidFill>
                  <a:srgbClr val="666666"/>
                </a:solidFill>
              </a:defRPr>
            </a:lvl4pPr>
            <a:lvl5pPr marL="1376363" indent="-228600"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6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810000" y="1486433"/>
            <a:ext cx="4459111" cy="521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810003" y="1954223"/>
            <a:ext cx="4459108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9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10003" y="2112904"/>
            <a:ext cx="4515556" cy="40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2A6EBB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3810007" y="2496101"/>
            <a:ext cx="4515553" cy="952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D8D1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4" y="1600201"/>
            <a:ext cx="1981200" cy="16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435"/>
            <a:ext cx="6400800" cy="5429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43382"/>
            <a:ext cx="4038600" cy="375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43382"/>
            <a:ext cx="4038600" cy="375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mtClean="0">
                <a:solidFill>
                  <a:srgbClr val="FD8D15"/>
                </a:solidFill>
              </a:defRPr>
            </a:lvl1pPr>
            <a:lvl2pPr>
              <a:defRPr lang="en-US" smtClean="0">
                <a:solidFill>
                  <a:srgbClr val="666666"/>
                </a:solidFill>
              </a:defRPr>
            </a:lvl2pPr>
            <a:lvl3pPr>
              <a:defRPr lang="en-US" smtClean="0">
                <a:solidFill>
                  <a:srgbClr val="666666"/>
                </a:solidFill>
              </a:defRPr>
            </a:lvl3pPr>
            <a:lvl4pPr>
              <a:defRPr lang="en-US" smtClean="0">
                <a:solidFill>
                  <a:srgbClr val="666666"/>
                </a:solidFill>
              </a:defRPr>
            </a:lvl4pPr>
            <a:lvl5pPr>
              <a:defRPr lang="en-US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5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435"/>
            <a:ext cx="6400800" cy="542925"/>
          </a:xfrm>
        </p:spPr>
        <p:txBody>
          <a:bodyPr/>
          <a:lstStyle>
            <a:lvl1pPr>
              <a:defRPr>
                <a:solidFill>
                  <a:srgbClr val="2A6E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42675"/>
            <a:ext cx="4040188" cy="2420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2A6E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176556"/>
            <a:ext cx="4040188" cy="3293039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842675"/>
            <a:ext cx="4041775" cy="2420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2A6E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1176556"/>
            <a:ext cx="4041775" cy="3293039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44514" y="1123972"/>
            <a:ext cx="395287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40985" y="1123972"/>
            <a:ext cx="395287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9" y="843381"/>
            <a:ext cx="4041775" cy="3750846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solidFill>
                  <a:srgbClr val="FD8D15"/>
                </a:solidFill>
              </a:defRPr>
            </a:lvl1pPr>
            <a:lvl2pPr>
              <a:defRPr lang="en-US" dirty="0" smtClean="0">
                <a:solidFill>
                  <a:srgbClr val="666666"/>
                </a:solidFill>
              </a:defRPr>
            </a:lvl2pPr>
            <a:lvl3pPr>
              <a:defRPr lang="en-US" dirty="0" smtClean="0">
                <a:solidFill>
                  <a:srgbClr val="666666"/>
                </a:solidFill>
              </a:defRPr>
            </a:lvl3pPr>
            <a:lvl4pPr>
              <a:defRPr lang="en-US" dirty="0" smtClean="0">
                <a:solidFill>
                  <a:srgbClr val="666666"/>
                </a:solidFill>
              </a:defRPr>
            </a:lvl4pPr>
            <a:lvl5pPr>
              <a:defRPr lang="en-US" dirty="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0755" b="70662"/>
          <a:stretch/>
        </p:blipFill>
        <p:spPr>
          <a:xfrm rot="5400000">
            <a:off x="-378969" y="378969"/>
            <a:ext cx="1134252" cy="37631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57201" y="842568"/>
            <a:ext cx="4030663" cy="375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2015 Systech </a:t>
            </a:r>
            <a:r>
              <a:rPr lang="en-US" dirty="0" smtClean="0"/>
              <a:t>International – Confidential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0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435"/>
            <a:ext cx="82296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382"/>
            <a:ext cx="8229600" cy="362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Systech_Mark.png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9960" r="23275" b="68930"/>
          <a:stretch/>
        </p:blipFill>
        <p:spPr>
          <a:xfrm>
            <a:off x="6764230" y="4593953"/>
            <a:ext cx="1838432" cy="554257"/>
          </a:xfrm>
          <a:prstGeom prst="rect">
            <a:avLst/>
          </a:prstGeom>
        </p:spPr>
      </p:pic>
      <p:pic>
        <p:nvPicPr>
          <p:cNvPr id="16" name="Picture 15" descr="Systech_Logo_PantoneTaglin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08" y="215537"/>
            <a:ext cx="1381887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7" r:id="rId3"/>
    <p:sldLayoutId id="2147483660" r:id="rId4"/>
    <p:sldLayoutId id="2147483664" r:id="rId5"/>
    <p:sldLayoutId id="2147483661" r:id="rId6"/>
    <p:sldLayoutId id="2147483662" r:id="rId7"/>
    <p:sldLayoutId id="2147483663" r:id="rId8"/>
    <p:sldLayoutId id="2147483668" r:id="rId9"/>
    <p:sldLayoutId id="2147483669" r:id="rId10"/>
    <p:sldLayoutId id="2147483670" r:id="rId11"/>
    <p:sldLayoutId id="2147483666" r:id="rId12"/>
    <p:sldLayoutId id="2147483665" r:id="rId13"/>
    <p:sldLayoutId id="2147483693" r:id="rId14"/>
    <p:sldLayoutId id="2147483694" r:id="rId15"/>
    <p:sldLayoutId id="2147483695" r:id="rId16"/>
    <p:sldLayoutId id="214748369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rgbClr val="2A6EB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5000"/>
        <a:buFont typeface="Wingdings" charset="2"/>
        <a:buNone/>
        <a:defRPr sz="1600" b="1" kern="1200">
          <a:solidFill>
            <a:srgbClr val="FD8D15"/>
          </a:solidFill>
          <a:latin typeface="+mn-lt"/>
          <a:ea typeface="+mn-ea"/>
          <a:cs typeface="+mn-cs"/>
        </a:defRPr>
      </a:lvl1pPr>
      <a:lvl2pPr marL="458788" indent="-225425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defRPr sz="1600" kern="1200">
          <a:solidFill>
            <a:srgbClr val="4C4C4C"/>
          </a:solidFill>
          <a:latin typeface="+mn-lt"/>
          <a:ea typeface="+mn-ea"/>
          <a:cs typeface="+mn-cs"/>
        </a:defRPr>
      </a:lvl2pPr>
      <a:lvl3pPr marL="801688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defRPr sz="1400" kern="1200">
          <a:solidFill>
            <a:srgbClr val="4C4C4C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tabLst/>
        <a:defRPr sz="1200" kern="1200">
          <a:solidFill>
            <a:srgbClr val="4C4C4C"/>
          </a:solidFill>
          <a:latin typeface="+mn-lt"/>
          <a:ea typeface="+mn-ea"/>
          <a:cs typeface="+mn-cs"/>
        </a:defRPr>
      </a:lvl4pPr>
      <a:lvl5pPr marL="1435100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tabLst/>
        <a:defRPr sz="10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435"/>
            <a:ext cx="82296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r>
              <a:rPr lang="en-US" dirty="0" smtClean="0"/>
              <a:t>© 2015 Systech International. Last updated July 2015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382"/>
            <a:ext cx="8229600" cy="362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Systech_Mark.png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9960" r="23275" b="68930"/>
          <a:stretch/>
        </p:blipFill>
        <p:spPr>
          <a:xfrm>
            <a:off x="6764230" y="4593953"/>
            <a:ext cx="1838432" cy="554257"/>
          </a:xfrm>
          <a:prstGeom prst="rect">
            <a:avLst/>
          </a:prstGeom>
        </p:spPr>
      </p:pic>
      <p:pic>
        <p:nvPicPr>
          <p:cNvPr id="16" name="Picture 15" descr="Systech_Logo_PantoneTagline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08" y="215537"/>
            <a:ext cx="1381887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rgbClr val="2A6EB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5000"/>
        <a:buFont typeface="Wingdings" charset="2"/>
        <a:buNone/>
        <a:defRPr sz="1600" b="1" kern="1200">
          <a:solidFill>
            <a:srgbClr val="FD8D15"/>
          </a:solidFill>
          <a:latin typeface="+mn-lt"/>
          <a:ea typeface="+mn-ea"/>
          <a:cs typeface="+mn-cs"/>
        </a:defRPr>
      </a:lvl1pPr>
      <a:lvl2pPr marL="458788" indent="-225425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defRPr sz="1600" kern="1200">
          <a:solidFill>
            <a:srgbClr val="4C4C4C"/>
          </a:solidFill>
          <a:latin typeface="+mn-lt"/>
          <a:ea typeface="+mn-ea"/>
          <a:cs typeface="+mn-cs"/>
        </a:defRPr>
      </a:lvl2pPr>
      <a:lvl3pPr marL="801688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defRPr sz="1400" kern="1200">
          <a:solidFill>
            <a:srgbClr val="4C4C4C"/>
          </a:solidFill>
          <a:latin typeface="+mn-lt"/>
          <a:ea typeface="+mn-ea"/>
          <a:cs typeface="+mn-cs"/>
        </a:defRPr>
      </a:lvl3pPr>
      <a:lvl4pPr marL="1143000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tabLst/>
        <a:defRPr sz="1200" kern="1200">
          <a:solidFill>
            <a:srgbClr val="4C4C4C"/>
          </a:solidFill>
          <a:latin typeface="+mn-lt"/>
          <a:ea typeface="+mn-ea"/>
          <a:cs typeface="+mn-cs"/>
        </a:defRPr>
      </a:lvl4pPr>
      <a:lvl5pPr marL="1435100" indent="-228600" algn="l" defTabSz="457200" rtl="0" eaLnBrk="1" latinLnBrk="0" hangingPunct="1">
        <a:spcBef>
          <a:spcPct val="20000"/>
        </a:spcBef>
        <a:buClr>
          <a:srgbClr val="2A6EBB"/>
        </a:buClr>
        <a:buSzPct val="70000"/>
        <a:buFont typeface="Wingdings" charset="2"/>
        <a:buChar char="§"/>
        <a:tabLst/>
        <a:defRPr sz="10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oseph.lipari@systechone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10.png"/><Relationship Id="rId12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7.png"/><Relationship Id="rId5" Type="http://schemas.openxmlformats.org/officeDocument/2006/relationships/image" Target="../media/image26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2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10.png"/><Relationship Id="rId12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11" Type="http://schemas.openxmlformats.org/officeDocument/2006/relationships/image" Target="../media/image17.png"/><Relationship Id="rId5" Type="http://schemas.openxmlformats.org/officeDocument/2006/relationships/image" Target="../media/image26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007556"/>
            <a:ext cx="4798881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SUPPLY CHAIN TRACEABILITY ACROSS THE ENTERPRISE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4475" y="2924037"/>
            <a:ext cx="4584357" cy="323886"/>
          </a:xfrm>
        </p:spPr>
        <p:txBody>
          <a:bodyPr>
            <a:normAutofit/>
          </a:bodyPr>
          <a:lstStyle/>
          <a:p>
            <a:r>
              <a:rPr lang="en-US" sz="1200" dirty="0" smtClean="0"/>
              <a:t>EXPANDING YOUR VIEW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1" y="3182532"/>
            <a:ext cx="4584359" cy="397075"/>
          </a:xfrm>
        </p:spPr>
        <p:txBody>
          <a:bodyPr/>
          <a:lstStyle/>
          <a:p>
            <a:r>
              <a:rPr lang="en-US" dirty="0" smtClean="0"/>
              <a:t>May,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ASSESSED YOUR SUPPLY CHAIN NEEDS?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 flipV="1">
            <a:off x="643202" y="1192026"/>
            <a:ext cx="4060313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35689" y="1234678"/>
            <a:ext cx="2520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are your trade partners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flipV="1">
            <a:off x="643202" y="1667617"/>
            <a:ext cx="4584199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243" y="1700366"/>
            <a:ext cx="3597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will you manage your </a:t>
            </a:r>
            <a:r>
              <a:rPr lang="en-US" dirty="0" smtClean="0">
                <a:solidFill>
                  <a:schemeClr val="bg1"/>
                </a:solidFill>
              </a:rPr>
              <a:t>serial numbers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Parallelogram 14"/>
          <p:cNvSpPr/>
          <p:nvPr/>
        </p:nvSpPr>
        <p:spPr>
          <a:xfrm flipV="1">
            <a:off x="643203" y="2154328"/>
            <a:ext cx="5136660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78485" y="2178426"/>
            <a:ext cx="2842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Where will you keep all this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flipV="1">
            <a:off x="643203" y="2611418"/>
            <a:ext cx="5673790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61846" y="2644167"/>
            <a:ext cx="3557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markets do you deliver product to?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43202" y="3107324"/>
            <a:ext cx="6196529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61293" y="3140073"/>
            <a:ext cx="5463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much visibility do you need into your supply chain operations?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flipV="1">
            <a:off x="643203" y="3597903"/>
            <a:ext cx="6745318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84061" y="3630652"/>
            <a:ext cx="3563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Who do you need to exchange data with?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30655" r="28710" b="29167"/>
          <a:stretch/>
        </p:blipFill>
        <p:spPr>
          <a:xfrm>
            <a:off x="6342218" y="911375"/>
            <a:ext cx="2066925" cy="1860232"/>
          </a:xfrm>
          <a:prstGeom prst="rect">
            <a:avLst/>
          </a:prstGeom>
        </p:spPr>
      </p:pic>
      <p:sp>
        <p:nvSpPr>
          <p:cNvPr id="23" name="Parallelogram 22"/>
          <p:cNvSpPr/>
          <p:nvPr/>
        </p:nvSpPr>
        <p:spPr>
          <a:xfrm flipV="1">
            <a:off x="643203" y="4085283"/>
            <a:ext cx="7265966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67014" y="4118032"/>
            <a:ext cx="3724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Do your systems speak the same language?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: RICHER, NOT POORER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712070" y="1922887"/>
            <a:ext cx="646384" cy="23698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33586" r="24591" b="28473"/>
          <a:stretch/>
        </p:blipFill>
        <p:spPr>
          <a:xfrm>
            <a:off x="5369084" y="1376513"/>
            <a:ext cx="531906" cy="448235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1988771" y="1191867"/>
            <a:ext cx="765404" cy="43187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58042" y="1712440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Dispensary</a:t>
            </a:r>
            <a:endParaRPr lang="en-US" sz="900" dirty="0">
              <a:solidFill>
                <a:srgbClr val="66666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322593" y="2097339"/>
            <a:ext cx="634897" cy="2182926"/>
            <a:chOff x="7581018" y="3458241"/>
            <a:chExt cx="634897" cy="218292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82" t="25276" r="34669" b="27288"/>
            <a:stretch/>
          </p:blipFill>
          <p:spPr>
            <a:xfrm>
              <a:off x="7581018" y="3458241"/>
              <a:ext cx="287078" cy="5183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3" t="24522" r="20515" b="29502"/>
            <a:stretch/>
          </p:blipFill>
          <p:spPr>
            <a:xfrm>
              <a:off x="7827428" y="3607001"/>
              <a:ext cx="388487" cy="359922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82" t="25276" r="34669" b="27288"/>
            <a:stretch/>
          </p:blipFill>
          <p:spPr>
            <a:xfrm>
              <a:off x="7773216" y="5122831"/>
              <a:ext cx="287078" cy="518336"/>
            </a:xfrm>
            <a:prstGeom prst="rect">
              <a:avLst/>
            </a:prstGeom>
          </p:spPr>
        </p:pic>
      </p:grpSp>
      <p:cxnSp>
        <p:nvCxnSpPr>
          <p:cNvPr id="61" name="Straight Connector 60"/>
          <p:cNvCxnSpPr/>
          <p:nvPr/>
        </p:nvCxnSpPr>
        <p:spPr>
          <a:xfrm flipV="1">
            <a:off x="5640042" y="1892509"/>
            <a:ext cx="0" cy="28952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4196" r="29381" b="26773"/>
          <a:stretch/>
        </p:blipFill>
        <p:spPr>
          <a:xfrm>
            <a:off x="258689" y="1685856"/>
            <a:ext cx="813650" cy="660131"/>
          </a:xfrm>
          <a:prstGeom prst="rect">
            <a:avLst/>
          </a:prstGeom>
        </p:spPr>
      </p:pic>
      <p:cxnSp>
        <p:nvCxnSpPr>
          <p:cNvPr id="66" name="Straight Connector 65"/>
          <p:cNvCxnSpPr>
            <a:stCxn id="65" idx="3"/>
          </p:cNvCxnSpPr>
          <p:nvPr/>
        </p:nvCxnSpPr>
        <p:spPr>
          <a:xfrm flipV="1">
            <a:off x="1072339" y="1810009"/>
            <a:ext cx="367408" cy="20591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3479" y="2206643"/>
            <a:ext cx="97815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6666"/>
                </a:solidFill>
                <a:latin typeface="Orbitron" panose="02000000000000000000" pitchFamily="2" charset="0"/>
                <a:ea typeface="Orbitron" panose="02000000000000000000" pitchFamily="2" charset="0"/>
              </a:rPr>
              <a:t>CMO / CPO</a:t>
            </a:r>
            <a:endParaRPr lang="en-US" sz="1000" dirty="0">
              <a:solidFill>
                <a:srgbClr val="666666"/>
              </a:solidFill>
              <a:latin typeface="Orbitron" panose="02000000000000000000" pitchFamily="2" charset="0"/>
              <a:ea typeface="Orbitron" panose="02000000000000000000" pitchFamily="2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36965" r="28350" b="21938"/>
          <a:stretch/>
        </p:blipFill>
        <p:spPr>
          <a:xfrm>
            <a:off x="354301" y="3343440"/>
            <a:ext cx="922248" cy="61951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3456" y="3811366"/>
            <a:ext cx="149589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6666"/>
                </a:solidFill>
                <a:latin typeface="Orbitron" panose="02000000000000000000" pitchFamily="2" charset="0"/>
                <a:ea typeface="Orbitron" panose="02000000000000000000" pitchFamily="2" charset="0"/>
              </a:rPr>
              <a:t>CORPORATE PRODUCTION</a:t>
            </a:r>
            <a:endParaRPr lang="en-US" sz="1000" dirty="0">
              <a:solidFill>
                <a:srgbClr val="666666"/>
              </a:solidFill>
              <a:latin typeface="Orbitron" panose="02000000000000000000" pitchFamily="2" charset="0"/>
              <a:ea typeface="Orbitron" panose="02000000000000000000" pitchFamily="2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1182734" y="3322138"/>
            <a:ext cx="432701" cy="18420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74" y="2691691"/>
            <a:ext cx="1456947" cy="1243587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558009" y="3433437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Distribution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0" y="1207517"/>
            <a:ext cx="1456947" cy="1243587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301204" y="1937470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Distribution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99" y="1934387"/>
            <a:ext cx="1456947" cy="1243587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182734" y="2676133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Distribution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92" name="Straight Connector 91"/>
          <p:cNvCxnSpPr>
            <a:stCxn id="65" idx="3"/>
          </p:cNvCxnSpPr>
          <p:nvPr/>
        </p:nvCxnSpPr>
        <p:spPr>
          <a:xfrm>
            <a:off x="1072339" y="2015922"/>
            <a:ext cx="431397" cy="32444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1172468" y="2931428"/>
            <a:ext cx="189551" cy="57491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32541" r="38806" b="34426"/>
          <a:stretch/>
        </p:blipFill>
        <p:spPr>
          <a:xfrm>
            <a:off x="2771721" y="941818"/>
            <a:ext cx="466165" cy="466165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2550008" y="1344320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Supplier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2954567" y="1716730"/>
            <a:ext cx="370541" cy="412313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2722602" y="2075541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3943648" y="1188318"/>
            <a:ext cx="370541" cy="412313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3711683" y="1547129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2832860" y="3729121"/>
            <a:ext cx="370541" cy="412313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2600895" y="4087932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3894911" y="3177974"/>
            <a:ext cx="370541" cy="412313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3662946" y="3536785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32541" r="38806" b="34426"/>
          <a:stretch/>
        </p:blipFill>
        <p:spPr>
          <a:xfrm>
            <a:off x="2618106" y="2545480"/>
            <a:ext cx="466165" cy="46616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396393" y="2947982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Supplier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32541" r="38806" b="34426"/>
          <a:stretch/>
        </p:blipFill>
        <p:spPr>
          <a:xfrm>
            <a:off x="3943648" y="2198523"/>
            <a:ext cx="466165" cy="466165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3721935" y="2601025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Supplier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2006365" y="2005639"/>
            <a:ext cx="839092" cy="45068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2198560" y="2921809"/>
            <a:ext cx="351448" cy="16616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270571" y="3680664"/>
            <a:ext cx="511315" cy="31642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2108613" y="1851408"/>
            <a:ext cx="736844" cy="856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03051" y="2609589"/>
            <a:ext cx="597844" cy="16325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4" idx="2"/>
          </p:cNvCxnSpPr>
          <p:nvPr/>
        </p:nvCxnSpPr>
        <p:spPr>
          <a:xfrm>
            <a:off x="2873388" y="3178814"/>
            <a:ext cx="201491" cy="46476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049503" y="2303037"/>
            <a:ext cx="97493" cy="297988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5" idx="1"/>
          </p:cNvCxnSpPr>
          <p:nvPr/>
        </p:nvCxnSpPr>
        <p:spPr>
          <a:xfrm flipH="1">
            <a:off x="3093627" y="2431606"/>
            <a:ext cx="850021" cy="43532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257027" y="1239245"/>
            <a:ext cx="577223" cy="117268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344720" y="1404425"/>
            <a:ext cx="971846" cy="16566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5454771" y="2936366"/>
            <a:ext cx="370541" cy="412313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5222806" y="3295177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Hospital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142" name="Straight Connector 141"/>
          <p:cNvCxnSpPr>
            <a:endCxn id="140" idx="2"/>
          </p:cNvCxnSpPr>
          <p:nvPr/>
        </p:nvCxnSpPr>
        <p:spPr>
          <a:xfrm flipH="1" flipV="1">
            <a:off x="5631146" y="3526009"/>
            <a:ext cx="8896" cy="20311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4397238" y="2486813"/>
            <a:ext cx="971846" cy="57658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4286001" y="3087972"/>
            <a:ext cx="1083083" cy="26770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4385961" y="1753205"/>
            <a:ext cx="930605" cy="63555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08" idx="2"/>
          </p:cNvCxnSpPr>
          <p:nvPr/>
        </p:nvCxnSpPr>
        <p:spPr>
          <a:xfrm>
            <a:off x="4120023" y="1777961"/>
            <a:ext cx="30160" cy="42586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109" idx="3"/>
          </p:cNvCxnSpPr>
          <p:nvPr/>
        </p:nvCxnSpPr>
        <p:spPr>
          <a:xfrm flipH="1">
            <a:off x="3203401" y="3463595"/>
            <a:ext cx="603486" cy="47168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3108813" y="2897771"/>
            <a:ext cx="709764" cy="47135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3331271" y="1481155"/>
            <a:ext cx="530530" cy="387748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3"/>
          <p:cNvSpPr txBox="1">
            <a:spLocks/>
          </p:cNvSpPr>
          <p:nvPr/>
        </p:nvSpPr>
        <p:spPr>
          <a:xfrm>
            <a:off x="6234052" y="956737"/>
            <a:ext cx="2802277" cy="903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1600" b="1" kern="1200" dirty="0">
                <a:solidFill>
                  <a:srgbClr val="2A6EB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FD8D15"/>
                </a:solidFill>
              </a:rPr>
              <a:t>Do you have insight into the rich data at every step?</a:t>
            </a:r>
            <a:endParaRPr lang="en-US" dirty="0">
              <a:solidFill>
                <a:srgbClr val="FD8D15"/>
              </a:solidFill>
            </a:endParaRPr>
          </a:p>
        </p:txBody>
      </p:sp>
      <p:sp>
        <p:nvSpPr>
          <p:cNvPr id="118" name="Title 3"/>
          <p:cNvSpPr txBox="1">
            <a:spLocks/>
          </p:cNvSpPr>
          <p:nvPr/>
        </p:nvSpPr>
        <p:spPr>
          <a:xfrm>
            <a:off x="1422358" y="758251"/>
            <a:ext cx="703645" cy="1037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1600" b="1" kern="1200" dirty="0">
                <a:solidFill>
                  <a:srgbClr val="2A6EB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0" name="Title 3"/>
          <p:cNvSpPr txBox="1">
            <a:spLocks/>
          </p:cNvSpPr>
          <p:nvPr/>
        </p:nvSpPr>
        <p:spPr>
          <a:xfrm>
            <a:off x="3777095" y="3478336"/>
            <a:ext cx="703645" cy="1037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1600" b="1" kern="1200" dirty="0">
                <a:solidFill>
                  <a:srgbClr val="2A6EB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Title 3"/>
          <p:cNvSpPr txBox="1">
            <a:spLocks/>
          </p:cNvSpPr>
          <p:nvPr/>
        </p:nvSpPr>
        <p:spPr>
          <a:xfrm>
            <a:off x="1638226" y="3390739"/>
            <a:ext cx="703645" cy="1037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1600" b="1" kern="1200" dirty="0">
                <a:solidFill>
                  <a:srgbClr val="2A6EB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Title 3"/>
          <p:cNvSpPr txBox="1">
            <a:spLocks/>
          </p:cNvSpPr>
          <p:nvPr/>
        </p:nvSpPr>
        <p:spPr>
          <a:xfrm>
            <a:off x="5306507" y="503321"/>
            <a:ext cx="703645" cy="1037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1600" b="1" kern="1200" dirty="0">
                <a:solidFill>
                  <a:srgbClr val="2A6EB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03" y="1656473"/>
            <a:ext cx="304800" cy="304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18" y="2391702"/>
            <a:ext cx="331204" cy="33120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58" y="1412682"/>
            <a:ext cx="304800" cy="3048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54" y="3213044"/>
            <a:ext cx="331204" cy="331204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68" y="1977647"/>
            <a:ext cx="304800" cy="3048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27" y="1977647"/>
            <a:ext cx="331204" cy="331204"/>
          </a:xfrm>
          <a:prstGeom prst="rect">
            <a:avLst/>
          </a:prstGeom>
        </p:spPr>
      </p:pic>
      <p:sp>
        <p:nvSpPr>
          <p:cNvPr id="134" name="Content Placeholder 2"/>
          <p:cNvSpPr>
            <a:spLocks noGrp="1"/>
          </p:cNvSpPr>
          <p:nvPr>
            <p:ph sz="half" idx="4294967295"/>
          </p:nvPr>
        </p:nvSpPr>
        <p:spPr>
          <a:xfrm>
            <a:off x="6127679" y="1997695"/>
            <a:ext cx="2908650" cy="22825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Is the product valid?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lot is it from?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When was it produced?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Did it expire?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was the last event that occurred?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material (SKU) is it?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Does it have children?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are the child serial numbers?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9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0" grpId="0"/>
      <p:bldP spid="122" grpId="0"/>
      <p:bldP spid="124" grpId="0"/>
      <p:bldP spid="1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ROBUST DATA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7" name="Title 3"/>
          <p:cNvSpPr txBox="1">
            <a:spLocks/>
          </p:cNvSpPr>
          <p:nvPr/>
        </p:nvSpPr>
        <p:spPr>
          <a:xfrm>
            <a:off x="563573" y="979619"/>
            <a:ext cx="2802277" cy="903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1600" b="1" kern="1200" dirty="0">
                <a:solidFill>
                  <a:srgbClr val="2A6EB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FD8D15"/>
                </a:solidFill>
              </a:rPr>
              <a:t>Do you have the insight into the rich data at every step?</a:t>
            </a:r>
            <a:endParaRPr lang="en-US" dirty="0">
              <a:solidFill>
                <a:srgbClr val="FD8D15"/>
              </a:solidFill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89" y="2000529"/>
            <a:ext cx="304800" cy="3048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48" y="2000529"/>
            <a:ext cx="331204" cy="331204"/>
          </a:xfrm>
          <a:prstGeom prst="rect">
            <a:avLst/>
          </a:prstGeom>
        </p:spPr>
      </p:pic>
      <p:sp>
        <p:nvSpPr>
          <p:cNvPr id="134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020577"/>
            <a:ext cx="2908650" cy="22825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Is the product valid?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lot is it from?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When was it produced?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Did it expire?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was the last event that occurred?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material (SKU) is it?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Does it have children?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3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What are the child serial numbers?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7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4573610"/>
              </p:ext>
            </p:extLst>
          </p:nvPr>
        </p:nvGraphicFramePr>
        <p:xfrm>
          <a:off x="4326672" y="1175102"/>
          <a:ext cx="3883878" cy="1415504"/>
        </p:xfrm>
        <a:graphic>
          <a:graphicData uri="http://schemas.openxmlformats.org/drawingml/2006/table">
            <a:tbl>
              <a:tblPr/>
              <a:tblGrid>
                <a:gridCol w="962480"/>
                <a:gridCol w="2921398"/>
              </a:tblGrid>
              <a:tr h="1769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Information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Status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Valid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Primary Identifier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(01)00012345999994(21)000087234674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Barcode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010001234599999421000087234674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Disposition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in_transit (urn:epcglobal:cbv:disp:in_transit)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Parent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(00)001234500000000878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Last Seen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Pack Site (GLN 012345678901)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Children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24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40107"/>
            <a:ext cx="182257" cy="182257"/>
          </a:xfrm>
          <a:prstGeom prst="rect">
            <a:avLst/>
          </a:prstGeom>
        </p:spPr>
      </p:pic>
      <p:graphicFrame>
        <p:nvGraphicFramePr>
          <p:cNvPr id="81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7475587"/>
              </p:ext>
            </p:extLst>
          </p:nvPr>
        </p:nvGraphicFramePr>
        <p:xfrm>
          <a:off x="4326672" y="2680200"/>
          <a:ext cx="1875385" cy="707752"/>
        </p:xfrm>
        <a:graphic>
          <a:graphicData uri="http://schemas.openxmlformats.org/drawingml/2006/table">
            <a:tbl>
              <a:tblPr/>
              <a:tblGrid>
                <a:gridCol w="562424"/>
                <a:gridCol w="1312961"/>
              </a:tblGrid>
              <a:tr h="1769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Batch Information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Batch</a:t>
                      </a:r>
                      <a:r>
                        <a:rPr lang="en-US" sz="800" b="1" baseline="0" dirty="0" smtClean="0"/>
                        <a:t> ID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ABC123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Mfg</a:t>
                      </a:r>
                      <a:r>
                        <a:rPr lang="en-US" sz="800" b="1" baseline="0" dirty="0" smtClean="0"/>
                        <a:t> Date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May</a:t>
                      </a:r>
                      <a:r>
                        <a:rPr 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2015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Exp Date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Jan 01, 2019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1723821"/>
              </p:ext>
            </p:extLst>
          </p:nvPr>
        </p:nvGraphicFramePr>
        <p:xfrm>
          <a:off x="4326672" y="3486578"/>
          <a:ext cx="3883880" cy="707752"/>
        </p:xfrm>
        <a:graphic>
          <a:graphicData uri="http://schemas.openxmlformats.org/drawingml/2006/table">
            <a:tbl>
              <a:tblPr/>
              <a:tblGrid>
                <a:gridCol w="1081574"/>
                <a:gridCol w="984739"/>
                <a:gridCol w="846597"/>
                <a:gridCol w="970970"/>
              </a:tblGrid>
              <a:tr h="1769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Transaction</a:t>
                      </a:r>
                      <a:r>
                        <a:rPr lang="en-US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History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baseline="0" dirty="0" smtClean="0"/>
                        <a:t>2015-05-24 22:27:49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Commissioning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 Line A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baseline="0" dirty="0" smtClean="0"/>
                        <a:t>2015-05-24 22:28:32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Packing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</a:t>
                      </a:r>
                      <a:r>
                        <a:rPr 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Line A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in_progress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baseline="0" dirty="0" smtClean="0"/>
                        <a:t>2016-03-24 08:50:14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Warehouse D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In_transit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51993692"/>
              </p:ext>
            </p:extLst>
          </p:nvPr>
        </p:nvGraphicFramePr>
        <p:xfrm>
          <a:off x="6335167" y="2680200"/>
          <a:ext cx="1875385" cy="707752"/>
        </p:xfrm>
        <a:graphic>
          <a:graphicData uri="http://schemas.openxmlformats.org/drawingml/2006/table">
            <a:tbl>
              <a:tblPr/>
              <a:tblGrid>
                <a:gridCol w="604895"/>
                <a:gridCol w="1270490"/>
              </a:tblGrid>
              <a:tr h="1769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Material Information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Product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Rx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Description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100mg Tablets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38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/>
                        <a:t>ID</a:t>
                      </a:r>
                      <a:endParaRPr lang="en-US" sz="8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776928-02-002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9463320"/>
              </p:ext>
            </p:extLst>
          </p:nvPr>
        </p:nvGraphicFramePr>
        <p:xfrm>
          <a:off x="4022603" y="2675692"/>
          <a:ext cx="237514" cy="712260"/>
        </p:xfrm>
        <a:graphic>
          <a:graphicData uri="http://schemas.openxmlformats.org/drawingml/2006/table">
            <a:tbl>
              <a:tblPr/>
              <a:tblGrid>
                <a:gridCol w="237514"/>
              </a:tblGrid>
              <a:tr h="712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EBR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5203018"/>
              </p:ext>
            </p:extLst>
          </p:nvPr>
        </p:nvGraphicFramePr>
        <p:xfrm>
          <a:off x="4022603" y="1175102"/>
          <a:ext cx="237514" cy="1415504"/>
        </p:xfrm>
        <a:graphic>
          <a:graphicData uri="http://schemas.openxmlformats.org/drawingml/2006/table">
            <a:tbl>
              <a:tblPr/>
              <a:tblGrid>
                <a:gridCol w="237514"/>
              </a:tblGrid>
              <a:tr h="1415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6048113"/>
              </p:ext>
            </p:extLst>
          </p:nvPr>
        </p:nvGraphicFramePr>
        <p:xfrm>
          <a:off x="8274785" y="2680200"/>
          <a:ext cx="237514" cy="1514130"/>
        </p:xfrm>
        <a:graphic>
          <a:graphicData uri="http://schemas.openxmlformats.org/drawingml/2006/table">
            <a:tbl>
              <a:tblPr/>
              <a:tblGrid>
                <a:gridCol w="237514"/>
              </a:tblGrid>
              <a:tr h="1514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7905924"/>
              </p:ext>
            </p:extLst>
          </p:nvPr>
        </p:nvGraphicFramePr>
        <p:xfrm>
          <a:off x="4022603" y="3489372"/>
          <a:ext cx="237514" cy="704958"/>
        </p:xfrm>
        <a:graphic>
          <a:graphicData uri="http://schemas.openxmlformats.org/drawingml/2006/table">
            <a:tbl>
              <a:tblPr/>
              <a:tblGrid>
                <a:gridCol w="237514"/>
              </a:tblGrid>
              <a:tr h="704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WMS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810002" y="1965533"/>
            <a:ext cx="4906707" cy="1418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BEWARE…… </a:t>
            </a:r>
          </a:p>
          <a:p>
            <a:r>
              <a:rPr lang="en-US" sz="2400" dirty="0" smtClean="0"/>
              <a:t>THE IDES OF REWORK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EYE-OPENING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457"/>
            <a:ext cx="8229600" cy="3626213"/>
          </a:xfrm>
        </p:spPr>
        <p:txBody>
          <a:bodyPr/>
          <a:lstStyle/>
          <a:p>
            <a:r>
              <a:rPr lang="en-US" dirty="0"/>
              <a:t>DATA FROM A MAJOR LOGISTICS PROVIDER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/>
              <a:t>4% of everything shipped, gets </a:t>
            </a:r>
            <a:r>
              <a:rPr lang="en-US" dirty="0" smtClean="0"/>
              <a:t>returned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1.8 </a:t>
            </a:r>
            <a:r>
              <a:rPr lang="en-US" dirty="0"/>
              <a:t>million units are shipped </a:t>
            </a:r>
            <a:r>
              <a:rPr lang="en-US" dirty="0" smtClean="0"/>
              <a:t>daily</a:t>
            </a:r>
          </a:p>
          <a:p>
            <a:pPr marL="114458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15</a:t>
            </a:r>
            <a:r>
              <a:rPr lang="en-US" dirty="0"/>
              <a:t>% in </a:t>
            </a:r>
            <a:r>
              <a:rPr lang="en-US" dirty="0" smtClean="0"/>
              <a:t>totes/cases/pallets</a:t>
            </a:r>
          </a:p>
          <a:p>
            <a:pPr marL="114458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85</a:t>
            </a:r>
            <a:r>
              <a:rPr lang="en-US" dirty="0"/>
              <a:t>% as eaches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/>
              <a:t>72,000 units arrive back at the facilities for various </a:t>
            </a:r>
            <a:r>
              <a:rPr lang="en-US" dirty="0" smtClean="0"/>
              <a:t>reasons</a:t>
            </a:r>
            <a:endParaRPr lang="en-US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/>
              <a:t>27 hospitals threw away $1.6 million in expired </a:t>
            </a:r>
            <a:r>
              <a:rPr lang="en-US" dirty="0" smtClean="0"/>
              <a:t>medicine</a:t>
            </a:r>
            <a:endParaRPr lang="en-US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Avg. 8 </a:t>
            </a:r>
            <a:r>
              <a:rPr lang="en-US" dirty="0"/>
              <a:t>- 10 recalls per week for pharma </a:t>
            </a:r>
            <a:r>
              <a:rPr lang="en-US" dirty="0" smtClean="0"/>
              <a:t>products</a:t>
            </a:r>
            <a:endParaRPr lang="en-US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Avg. 12 </a:t>
            </a:r>
            <a:r>
              <a:rPr lang="en-US" dirty="0"/>
              <a:t>- 15 for med </a:t>
            </a:r>
            <a:r>
              <a:rPr lang="en-US" dirty="0" smtClean="0"/>
              <a:t>device</a:t>
            </a:r>
            <a:endParaRPr lang="en-US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/>
              <a:t>Recalls could include entire batches of </a:t>
            </a:r>
            <a:r>
              <a:rPr lang="en-US" dirty="0" smtClean="0"/>
              <a:t>product</a:t>
            </a:r>
            <a:endParaRPr lang="en-US" dirty="0"/>
          </a:p>
          <a:p>
            <a:endParaRPr lang="en-US" b="0" dirty="0">
              <a:solidFill>
                <a:srgbClr val="66666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 ENABLING COST SAVINGS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382"/>
            <a:ext cx="8394210" cy="3626213"/>
          </a:xfrm>
        </p:spPr>
        <p:txBody>
          <a:bodyPr/>
          <a:lstStyle/>
          <a:p>
            <a:r>
              <a:rPr lang="en-US" dirty="0" smtClean="0"/>
              <a:t>RECALLS CAN COST MILLIONS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Little </a:t>
            </a:r>
            <a:r>
              <a:rPr lang="en-US" dirty="0"/>
              <a:t>visibility into lot relationship of </a:t>
            </a:r>
            <a:r>
              <a:rPr lang="en-US" dirty="0" smtClean="0"/>
              <a:t>stock</a:t>
            </a:r>
            <a:endParaRPr lang="en-US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/>
              <a:t>How many pieces of product X from lot Y are on the shelves today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PHARMACIES </a:t>
            </a:r>
            <a:r>
              <a:rPr lang="en-US" dirty="0"/>
              <a:t>CAN ONLY VERIFY </a:t>
            </a:r>
            <a:r>
              <a:rPr lang="en-US" dirty="0" smtClean="0"/>
              <a:t>NDC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/>
              <a:t>Serialized barcodes provide pharmacies information about </a:t>
            </a:r>
            <a:r>
              <a:rPr lang="en-US" dirty="0" smtClean="0"/>
              <a:t>product</a:t>
            </a:r>
            <a:r>
              <a:rPr lang="en-US" dirty="0"/>
              <a:t>, </a:t>
            </a:r>
            <a:r>
              <a:rPr lang="en-US" dirty="0" smtClean="0"/>
              <a:t>lot and expiration </a:t>
            </a:r>
            <a:r>
              <a:rPr lang="en-US" dirty="0"/>
              <a:t>date to enable </a:t>
            </a:r>
            <a:r>
              <a:rPr lang="en-US" dirty="0" smtClean="0"/>
              <a:t>more </a:t>
            </a:r>
            <a:r>
              <a:rPr lang="en-US" dirty="0"/>
              <a:t>comprehensive quality </a:t>
            </a:r>
            <a:r>
              <a:rPr lang="en-US" dirty="0" smtClean="0"/>
              <a:t>check</a:t>
            </a:r>
            <a:endParaRPr lang="en-US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dirty="0"/>
              <a:t>Unique identifiers and lot data </a:t>
            </a:r>
            <a:r>
              <a:rPr lang="en-US" dirty="0" smtClean="0"/>
              <a:t>provide ability </a:t>
            </a:r>
            <a:r>
              <a:rPr lang="en-US" dirty="0"/>
              <a:t>to query against a global recall </a:t>
            </a:r>
            <a:r>
              <a:rPr lang="en-US" dirty="0" smtClean="0"/>
              <a:t>database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916335"/>
            <a:ext cx="827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573B9"/>
                </a:solidFill>
              </a:rPr>
              <a:t>SERIALIZATION GIVES INSIGHT INTO WHAT LOTS ARE IN STOCK AND ENABLES RAPID RECALL PROCESSING</a:t>
            </a:r>
          </a:p>
        </p:txBody>
      </p:sp>
    </p:spTree>
    <p:extLst>
      <p:ext uri="{BB962C8B-B14F-4D97-AF65-F5344CB8AC3E}">
        <p14:creationId xmlns:p14="http://schemas.microsoft.com/office/powerpoint/2010/main" val="18114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 HANDLING IS CRITICAL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grpSp>
        <p:nvGrpSpPr>
          <p:cNvPr id="205" name="Group 204"/>
          <p:cNvGrpSpPr/>
          <p:nvPr/>
        </p:nvGrpSpPr>
        <p:grpSpPr>
          <a:xfrm>
            <a:off x="228477" y="1330018"/>
            <a:ext cx="8754132" cy="3195090"/>
            <a:chOff x="5040640" y="1101670"/>
            <a:chExt cx="3522425" cy="3365063"/>
          </a:xfrm>
        </p:grpSpPr>
        <p:sp>
          <p:nvSpPr>
            <p:cNvPr id="206" name="Rounded Rectangle 205"/>
            <p:cNvSpPr/>
            <p:nvPr/>
          </p:nvSpPr>
          <p:spPr>
            <a:xfrm>
              <a:off x="5040640" y="1101670"/>
              <a:ext cx="3522425" cy="3365063"/>
            </a:xfrm>
            <a:prstGeom prst="roundRect">
              <a:avLst>
                <a:gd name="adj" fmla="val 2888"/>
              </a:avLst>
            </a:prstGeom>
            <a:solidFill>
              <a:srgbClr val="B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5088589" y="1220172"/>
              <a:ext cx="3419529" cy="72626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446EBE"/>
                  </a:solidFill>
                </a:rPr>
                <a:t>FINISHED</a:t>
              </a:r>
            </a:p>
            <a:p>
              <a:r>
                <a:rPr lang="en-US" sz="1050" b="1" dirty="0" smtClean="0">
                  <a:solidFill>
                    <a:srgbClr val="446EBE"/>
                  </a:solidFill>
                </a:rPr>
                <a:t>GOODS</a:t>
              </a:r>
              <a:endParaRPr lang="en-US" sz="1050" b="1" dirty="0">
                <a:solidFill>
                  <a:srgbClr val="446EBE"/>
                </a:solidFill>
              </a:endParaRPr>
            </a:p>
          </p:txBody>
        </p:sp>
        <p:grpSp>
          <p:nvGrpSpPr>
            <p:cNvPr id="212" name="Group 10"/>
            <p:cNvGrpSpPr>
              <a:grpSpLocks noChangeAspect="1"/>
            </p:cNvGrpSpPr>
            <p:nvPr/>
          </p:nvGrpSpPr>
          <p:grpSpPr bwMode="auto">
            <a:xfrm>
              <a:off x="7931792" y="2137244"/>
              <a:ext cx="432465" cy="326828"/>
              <a:chOff x="2406" y="1328"/>
              <a:chExt cx="353" cy="316"/>
            </a:xfrm>
          </p:grpSpPr>
          <p:sp>
            <p:nvSpPr>
              <p:cNvPr id="21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406" y="1328"/>
                <a:ext cx="35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9" name="Rectangle 14"/>
              <p:cNvSpPr>
                <a:spLocks noChangeArrowheads="1"/>
              </p:cNvSpPr>
              <p:nvPr/>
            </p:nvSpPr>
            <p:spPr bwMode="auto">
              <a:xfrm>
                <a:off x="2681" y="1394"/>
                <a:ext cx="25" cy="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5088589" y="2002725"/>
              <a:ext cx="3419529" cy="72626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446EBE"/>
                  </a:solidFill>
                </a:rPr>
                <a:t>WMS</a:t>
              </a:r>
              <a:endParaRPr lang="en-US" sz="1050" b="1" dirty="0">
                <a:solidFill>
                  <a:srgbClr val="446EBE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088589" y="2795498"/>
              <a:ext cx="3419529" cy="72626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446EBE"/>
                  </a:solidFill>
                </a:rPr>
                <a:t>STAGING</a:t>
              </a:r>
              <a:endParaRPr lang="en-US" sz="1050" b="1" dirty="0">
                <a:solidFill>
                  <a:srgbClr val="446EBE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088589" y="3586361"/>
              <a:ext cx="3419529" cy="72626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446EBE"/>
                  </a:solidFill>
                </a:rPr>
                <a:t>ERP</a:t>
              </a:r>
              <a:endParaRPr lang="en-US" sz="1050" b="1" dirty="0">
                <a:solidFill>
                  <a:srgbClr val="446EBE"/>
                </a:solidFill>
              </a:endParaRPr>
            </a:p>
          </p:txBody>
        </p:sp>
      </p:grpSp>
      <p:pic>
        <p:nvPicPr>
          <p:cNvPr id="227" name="Picture 2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22" y="3408729"/>
            <a:ext cx="1335730" cy="1210668"/>
          </a:xfrm>
          <a:prstGeom prst="rect">
            <a:avLst/>
          </a:prstGeom>
          <a:noFill/>
        </p:spPr>
      </p:pic>
      <p:cxnSp>
        <p:nvCxnSpPr>
          <p:cNvPr id="230" name="Straight Connector 229"/>
          <p:cNvCxnSpPr/>
          <p:nvPr/>
        </p:nvCxnSpPr>
        <p:spPr>
          <a:xfrm>
            <a:off x="2070524" y="3268469"/>
            <a:ext cx="1229281" cy="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63760" y="1459480"/>
            <a:ext cx="0" cy="587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63760" y="2213346"/>
            <a:ext cx="0" cy="587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63760" y="2966075"/>
            <a:ext cx="0" cy="587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63760" y="3720782"/>
            <a:ext cx="0" cy="587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16950" y="3005140"/>
            <a:ext cx="551260" cy="51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24" y="1901568"/>
            <a:ext cx="1335730" cy="1210668"/>
          </a:xfrm>
          <a:prstGeom prst="rect">
            <a:avLst/>
          </a:prstGeom>
          <a:noFill/>
        </p:spPr>
      </p:pic>
      <p:sp>
        <p:nvSpPr>
          <p:cNvPr id="67" name="Rectangle 66"/>
          <p:cNvSpPr/>
          <p:nvPr/>
        </p:nvSpPr>
        <p:spPr>
          <a:xfrm>
            <a:off x="3405976" y="3005140"/>
            <a:ext cx="551260" cy="51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/>
          <p:cNvSpPr/>
          <p:nvPr/>
        </p:nvSpPr>
        <p:spPr>
          <a:xfrm>
            <a:off x="4552743" y="2953522"/>
            <a:ext cx="571500" cy="54804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Diamond 69"/>
          <p:cNvSpPr/>
          <p:nvPr/>
        </p:nvSpPr>
        <p:spPr>
          <a:xfrm>
            <a:off x="5602723" y="2953522"/>
            <a:ext cx="571500" cy="54804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509769" y="1490482"/>
            <a:ext cx="551260" cy="51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7794384" y="1499569"/>
            <a:ext cx="551260" cy="518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44" y="1914610"/>
            <a:ext cx="1335730" cy="1210668"/>
          </a:xfrm>
          <a:prstGeom prst="rect">
            <a:avLst/>
          </a:prstGeom>
          <a:noFill/>
        </p:spPr>
      </p:pic>
      <p:cxnSp>
        <p:nvCxnSpPr>
          <p:cNvPr id="76" name="Straight Connector 75"/>
          <p:cNvCxnSpPr/>
          <p:nvPr/>
        </p:nvCxnSpPr>
        <p:spPr>
          <a:xfrm>
            <a:off x="1681150" y="2494472"/>
            <a:ext cx="824124" cy="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81150" y="2494472"/>
            <a:ext cx="0" cy="357219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983598" y="2473574"/>
            <a:ext cx="824124" cy="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755123" y="2473574"/>
            <a:ext cx="0" cy="357219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057048" y="3258324"/>
            <a:ext cx="388220" cy="1307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188032" y="3250329"/>
            <a:ext cx="388220" cy="1307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841347" y="3545568"/>
            <a:ext cx="0" cy="208587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888472" y="1758879"/>
            <a:ext cx="1" cy="108789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957280" y="1781739"/>
            <a:ext cx="388220" cy="1307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7147631" y="1775458"/>
            <a:ext cx="574459" cy="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804943" y="2518509"/>
            <a:ext cx="440234" cy="130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85399" y="2101875"/>
            <a:ext cx="0" cy="357219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7711798" y="2495923"/>
            <a:ext cx="440234" cy="130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082432" y="2094382"/>
            <a:ext cx="0" cy="357219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681150" y="4010548"/>
            <a:ext cx="3017195" cy="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684821" y="3688620"/>
            <a:ext cx="0" cy="26406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232887" y="3234382"/>
            <a:ext cx="1248331" cy="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478819" y="2795975"/>
            <a:ext cx="2399" cy="38057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2"/>
          <p:cNvSpPr>
            <a:spLocks noGrp="1"/>
          </p:cNvSpPr>
          <p:nvPr>
            <p:ph idx="4294967295"/>
          </p:nvPr>
        </p:nvSpPr>
        <p:spPr>
          <a:xfrm>
            <a:off x="457200" y="843382"/>
            <a:ext cx="8229600" cy="41044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HAPPY PATH IS EASY, EXCEPTIONS ARE DIFFICULT AND COSTLY.</a:t>
            </a:r>
            <a:endParaRPr lang="en-US" b="0" dirty="0">
              <a:solidFill>
                <a:srgbClr val="666666"/>
              </a:solidFill>
            </a:endParaRPr>
          </a:p>
          <a:p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4294967295"/>
          </p:nvPr>
        </p:nvSpPr>
        <p:spPr>
          <a:xfrm rot="590482">
            <a:off x="5124006" y="3842390"/>
            <a:ext cx="2635955" cy="4104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WHAT DO WE DO IF……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4294967295"/>
          </p:nvPr>
        </p:nvSpPr>
        <p:spPr>
          <a:xfrm rot="590482">
            <a:off x="1665940" y="1853405"/>
            <a:ext cx="2635955" cy="4104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HOW DO WE DEAL WITH…..</a:t>
            </a:r>
            <a:endParaRPr lang="en-US" sz="1400" b="0" dirty="0">
              <a:solidFill>
                <a:srgbClr val="FF0000"/>
              </a:solidFill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4294967295"/>
          </p:nvPr>
        </p:nvSpPr>
        <p:spPr>
          <a:xfrm rot="20609337">
            <a:off x="4085883" y="2434195"/>
            <a:ext cx="2635955" cy="4104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WHEN SHOULD WE…..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46" grpId="0" build="p"/>
      <p:bldP spid="47" grpId="0" build="p"/>
      <p:bldP spid="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HANDLING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208"/>
            <a:ext cx="8229600" cy="1235509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SUPPLY CHAIN REWORK</a:t>
            </a:r>
            <a:endParaRPr lang="en-US" sz="1500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Handling damaged product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rgbClr val="666666"/>
                </a:solidFill>
              </a:rPr>
              <a:t>Printing new labels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Unpack and Repack Aggregation operations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rgbClr val="666666"/>
                </a:solidFill>
              </a:rPr>
              <a:t>Making the physical match the electronic</a:t>
            </a:r>
            <a:endParaRPr lang="en-US" sz="1500" b="0" dirty="0">
              <a:solidFill>
                <a:srgbClr val="66666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2717"/>
            <a:ext cx="8229600" cy="123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GOODS RECEIPT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Incoming damaged or wrong product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Shortage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Overage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289056"/>
            <a:ext cx="8229600" cy="123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SHIPPING OUTBOUND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Incorrect destination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Physical serial numbers do not match electronic records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Pick/Pack to new parents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54" y="1283518"/>
            <a:ext cx="2097512" cy="21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COMPLYING WITH GLOBAL REGULATIONS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 SUPPLY CHAIN – A SHORT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</a:t>
            </a:r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299" y="1011585"/>
            <a:ext cx="4981575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600"/>
              </a:spcBef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rgbClr val="666666"/>
                </a:solidFill>
                <a:latin typeface="+mn-lt"/>
              </a:rPr>
              <a:t>28 member states including Switzerland, Norway, Iceland.</a:t>
            </a:r>
          </a:p>
          <a:p>
            <a:pPr marL="285750" indent="-285750" defTabSz="457200">
              <a:spcBef>
                <a:spcPts val="600"/>
              </a:spcBef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endParaRPr lang="en-US" sz="1600" kern="1200" dirty="0" smtClean="0">
              <a:solidFill>
                <a:srgbClr val="666666"/>
              </a:solidFill>
              <a:latin typeface="+mn-lt"/>
            </a:endParaRPr>
          </a:p>
          <a:p>
            <a:pPr marL="285750" indent="-285750" defTabSz="457200">
              <a:spcBef>
                <a:spcPts val="600"/>
              </a:spcBef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600" b="1" kern="1200" dirty="0" smtClean="0">
                <a:solidFill>
                  <a:srgbClr val="666666"/>
                </a:solidFill>
                <a:latin typeface="+mn-lt"/>
              </a:rPr>
              <a:t>Directive 2011/62/EU</a:t>
            </a:r>
          </a:p>
          <a:p>
            <a:pPr marL="285750" indent="-285750" defTabSz="457200">
              <a:spcBef>
                <a:spcPts val="600"/>
              </a:spcBef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rgbClr val="666666"/>
                </a:solidFill>
                <a:latin typeface="+mn-lt"/>
              </a:rPr>
              <a:t>Safety features and unique identification</a:t>
            </a:r>
          </a:p>
          <a:p>
            <a:pPr marL="285750" indent="-285750" defTabSz="457200">
              <a:spcBef>
                <a:spcPts val="600"/>
              </a:spcBef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666666"/>
              </a:solidFill>
              <a:latin typeface="+mn-lt"/>
            </a:endParaRPr>
          </a:p>
          <a:p>
            <a:pPr defTabSz="457200">
              <a:spcBef>
                <a:spcPts val="600"/>
              </a:spcBef>
              <a:buClr>
                <a:srgbClr val="2A6EBB"/>
              </a:buClr>
              <a:buSzPct val="70000"/>
            </a:pPr>
            <a:endParaRPr lang="en-US" sz="1600" kern="1200" dirty="0" smtClean="0">
              <a:solidFill>
                <a:srgbClr val="666666"/>
              </a:solidFill>
              <a:latin typeface="+mn-lt"/>
            </a:endParaRPr>
          </a:p>
          <a:p>
            <a:pPr marL="285750" indent="-285750" defTabSz="457200">
              <a:spcBef>
                <a:spcPts val="600"/>
              </a:spcBef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endParaRPr lang="en-US" sz="1600" kern="1200" dirty="0" smtClean="0">
              <a:solidFill>
                <a:srgbClr val="666666"/>
              </a:solidFill>
              <a:latin typeface="+mn-lt"/>
            </a:endParaRPr>
          </a:p>
          <a:p>
            <a:pPr marL="285750" indent="-285750" defTabSz="457200">
              <a:spcBef>
                <a:spcPts val="600"/>
              </a:spcBef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16" y="898830"/>
            <a:ext cx="3648244" cy="326121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8581" y="2905034"/>
            <a:ext cx="1664374" cy="9401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1100" dirty="0" smtClean="0"/>
              <a:t>EU Hub available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45781" y="2951915"/>
            <a:ext cx="158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2014 - 2015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2067" y="3274641"/>
            <a:ext cx="14927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17366" y="3274642"/>
            <a:ext cx="1664374" cy="9511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Delegated Acts into Law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Connections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4566" y="3332577"/>
            <a:ext cx="158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2015 - 2018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10852" y="3641966"/>
            <a:ext cx="14927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839316" y="3653019"/>
            <a:ext cx="1664374" cy="9401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sz="1100" dirty="0" smtClean="0"/>
          </a:p>
          <a:p>
            <a:pPr algn="ctr"/>
            <a:r>
              <a:rPr lang="en-US" sz="1000" dirty="0" smtClean="0"/>
              <a:t>Government reporting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Verification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6516" y="3699900"/>
            <a:ext cx="158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2019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932802" y="4009289"/>
            <a:ext cx="14927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46310"/>
            <a:ext cx="859049" cy="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5" y="3556425"/>
            <a:ext cx="1053871" cy="893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5" y="2724882"/>
            <a:ext cx="1071628" cy="1066090"/>
          </a:xfrm>
          <a:prstGeom prst="rect">
            <a:avLst/>
          </a:prstGeom>
        </p:spPr>
      </p:pic>
      <p:sp>
        <p:nvSpPr>
          <p:cNvPr id="2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279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rgbClr val="A6A6A6"/>
                </a:solidFill>
              </a:rPr>
              <a:t>© </a:t>
            </a:r>
            <a:r>
              <a:rPr lang="en-US" sz="800" dirty="0" smtClean="0">
                <a:solidFill>
                  <a:srgbClr val="A6A6A6"/>
                </a:solidFill>
              </a:rPr>
              <a:t>2016 </a:t>
            </a:r>
            <a:r>
              <a:rPr lang="en-US" sz="800" dirty="0">
                <a:solidFill>
                  <a:srgbClr val="A6A6A6"/>
                </a:solidFill>
              </a:rPr>
              <a:t>Systech International. 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96428" y="1012525"/>
            <a:ext cx="7319527" cy="349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HOST </a:t>
            </a:r>
            <a:r>
              <a:rPr lang="en-US" dirty="0" smtClean="0"/>
              <a:t>– David DeJean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Vice President – Center of Excellence, Systech </a:t>
            </a:r>
            <a:endParaRPr lang="en-US" b="0" dirty="0">
              <a:solidFill>
                <a:srgbClr val="666666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30+ </a:t>
            </a:r>
            <a:r>
              <a:rPr lang="en-US" b="0" dirty="0">
                <a:solidFill>
                  <a:srgbClr val="666666"/>
                </a:solidFill>
              </a:rPr>
              <a:t>years pharmaceutical packaging and supply chain experience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Industry SME Serialization </a:t>
            </a:r>
            <a:r>
              <a:rPr lang="en-US" b="0" dirty="0">
                <a:solidFill>
                  <a:srgbClr val="666666"/>
                </a:solidFill>
              </a:rPr>
              <a:t>and </a:t>
            </a:r>
            <a:r>
              <a:rPr lang="en-US" b="0" dirty="0" smtClean="0">
                <a:solidFill>
                  <a:srgbClr val="666666"/>
                </a:solidFill>
              </a:rPr>
              <a:t>Traceability </a:t>
            </a:r>
            <a:r>
              <a:rPr lang="en-US" b="0" dirty="0">
                <a:solidFill>
                  <a:srgbClr val="666666"/>
                </a:solidFill>
              </a:rPr>
              <a:t>cloud product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hlinkClick r:id="rId4"/>
              </a:rPr>
              <a:t>joseph.lipari@systechone.com</a:t>
            </a:r>
            <a:endParaRPr lang="en-US" b="0" dirty="0" smtClean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SYSTECH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Over 30 years of experience </a:t>
            </a:r>
            <a:endParaRPr lang="en-US" b="0" dirty="0">
              <a:solidFill>
                <a:srgbClr val="666666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Global Reach – HQ in Princeton, NJ with offices in US, EU, UK and Asia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Experts in Serialization, Traceability, Authentication and Brand Protection</a:t>
            </a:r>
            <a:endParaRPr lang="en-US" b="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NOT JUST THE EU … A GLOBAL MOVING TARGET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Systech </a:t>
            </a:r>
            <a:r>
              <a:rPr lang="en-US" dirty="0"/>
              <a:t>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60" y="849630"/>
            <a:ext cx="7621366" cy="36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EUROPEAN HUB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sz="half" idx="4294967295"/>
          </p:nvPr>
        </p:nvSpPr>
        <p:spPr>
          <a:xfrm>
            <a:off x="602370" y="1194484"/>
            <a:ext cx="1974284" cy="91468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 smtClean="0">
                <a:ea typeface="Arial"/>
                <a:cs typeface="Arial"/>
                <a:sym typeface="Arial"/>
              </a:rPr>
              <a:t>Manufacturer</a:t>
            </a:r>
            <a:endParaRPr lang="en-US" dirty="0"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Product Master Data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Packaging Data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Events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sz="half" idx="4294967295"/>
          </p:nvPr>
        </p:nvSpPr>
        <p:spPr>
          <a:xfrm>
            <a:off x="602370" y="2351979"/>
            <a:ext cx="1974284" cy="9146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sz="1200" dirty="0" smtClean="0">
                <a:ea typeface="Arial"/>
                <a:cs typeface="Arial"/>
                <a:sym typeface="Arial"/>
              </a:rPr>
              <a:t>Wholesaler</a:t>
            </a:r>
            <a:endParaRPr lang="en-US" sz="1200" dirty="0"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Verification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0094" y="3376087"/>
            <a:ext cx="1974284" cy="9146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sz="1200" dirty="0" smtClean="0">
                <a:ea typeface="Arial"/>
                <a:cs typeface="Arial"/>
                <a:sym typeface="Arial"/>
              </a:rPr>
              <a:t>Pharmacy</a:t>
            </a:r>
            <a:endParaRPr lang="en-US" sz="1200" dirty="0"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Verification at point of dispense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0" name="Rectangle 129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50783" y="4262500"/>
            <a:ext cx="1308366" cy="452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193" tIns="18096" rIns="36193" bIns="18096">
            <a:spAutoFit/>
          </a:bodyPr>
          <a:lstStyle/>
          <a:p>
            <a:pPr algn="ctr" defTabSz="266998" eaLnBrk="0" hangingPunct="0"/>
            <a:r>
              <a:rPr lang="en-US" sz="900" dirty="0"/>
              <a:t>Pharmaceutical </a:t>
            </a:r>
            <a:br>
              <a:rPr lang="en-US" sz="900" dirty="0"/>
            </a:br>
            <a:r>
              <a:rPr lang="en-US" sz="900" dirty="0"/>
              <a:t>Manufacturer and</a:t>
            </a:r>
            <a:br>
              <a:rPr lang="en-US" sz="900" dirty="0"/>
            </a:br>
            <a:r>
              <a:rPr lang="en-US" sz="900" dirty="0"/>
              <a:t>Parallel Distributor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5273165" y="3876853"/>
            <a:ext cx="192919" cy="262570"/>
          </a:xfrm>
          <a:prstGeom prst="rightArrow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2" name="Right Arrow 71"/>
          <p:cNvSpPr/>
          <p:nvPr/>
        </p:nvSpPr>
        <p:spPr>
          <a:xfrm>
            <a:off x="4192077" y="3876853"/>
            <a:ext cx="192919" cy="262570"/>
          </a:xfrm>
          <a:prstGeom prst="rightArrow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3" name="Right Arrow 72"/>
          <p:cNvSpPr/>
          <p:nvPr/>
        </p:nvSpPr>
        <p:spPr>
          <a:xfrm>
            <a:off x="6616581" y="3876853"/>
            <a:ext cx="192919" cy="262570"/>
          </a:xfrm>
          <a:prstGeom prst="rightArrow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4" name="Right Arrow 73"/>
          <p:cNvSpPr/>
          <p:nvPr/>
        </p:nvSpPr>
        <p:spPr>
          <a:xfrm>
            <a:off x="7762614" y="3876853"/>
            <a:ext cx="192919" cy="262570"/>
          </a:xfrm>
          <a:prstGeom prst="rightArrow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5" name="Rectangle 129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33340" y="4317771"/>
            <a:ext cx="4063056" cy="175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193" tIns="18096" rIns="36193" bIns="18096">
            <a:spAutoFit/>
          </a:bodyPr>
          <a:lstStyle/>
          <a:p>
            <a:pPr defTabSz="266998" eaLnBrk="0" hangingPunct="0"/>
            <a:r>
              <a:rPr lang="en-US" sz="900" dirty="0"/>
              <a:t>Wholesaler		    Distributor		          Pharmacist		   Patient</a:t>
            </a:r>
          </a:p>
        </p:txBody>
      </p:sp>
      <p:pic>
        <p:nvPicPr>
          <p:cNvPr id="7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93" y="3652141"/>
            <a:ext cx="240759" cy="623715"/>
          </a:xfrm>
          <a:prstGeom prst="rect">
            <a:avLst/>
          </a:prstGeom>
        </p:spPr>
      </p:pic>
      <p:pic>
        <p:nvPicPr>
          <p:cNvPr id="7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66" y="3782117"/>
            <a:ext cx="185940" cy="481699"/>
          </a:xfrm>
          <a:prstGeom prst="rect">
            <a:avLst/>
          </a:prstGeom>
          <a:noFill/>
        </p:spPr>
      </p:pic>
      <p:cxnSp>
        <p:nvCxnSpPr>
          <p:cNvPr id="78" name="Straight Connector 77"/>
          <p:cNvCxnSpPr/>
          <p:nvPr/>
        </p:nvCxnSpPr>
        <p:spPr>
          <a:xfrm flipV="1">
            <a:off x="4894184" y="2441408"/>
            <a:ext cx="0" cy="999913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059165" y="2441408"/>
            <a:ext cx="0" cy="999913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991710" y="2668178"/>
            <a:ext cx="98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Risk-based verification by Wholesale distributors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7222004" y="3243570"/>
            <a:ext cx="0" cy="30137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445475" y="3139948"/>
            <a:ext cx="0" cy="30137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741080" y="2099324"/>
            <a:ext cx="1450006" cy="265364"/>
          </a:xfrm>
          <a:prstGeom prst="rect">
            <a:avLst/>
          </a:prstGeom>
          <a:solidFill>
            <a:srgbClr val="0771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National System 1 - n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6289117" y="2232006"/>
            <a:ext cx="91358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Picture 2" descr="http://upload.wikimedia.org/wikipedia/commons/thumb/e/e8/Datamatrix.svg/1024px-Datamatrix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01" y="2641436"/>
            <a:ext cx="465945" cy="4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3644109" y="2508285"/>
            <a:ext cx="70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Product #</a:t>
            </a:r>
          </a:p>
          <a:p>
            <a:r>
              <a:rPr lang="en-US" sz="900" dirty="0"/>
              <a:t>Batch</a:t>
            </a:r>
          </a:p>
          <a:p>
            <a:r>
              <a:rPr lang="en-US" sz="900" dirty="0"/>
              <a:t>Expiry</a:t>
            </a:r>
          </a:p>
          <a:p>
            <a:r>
              <a:rPr lang="en-US" sz="900" dirty="0"/>
              <a:t>S/N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5434204" y="1694530"/>
            <a:ext cx="0" cy="33137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>
            <a:spLocks noChangeAspect="1"/>
          </p:cNvSpPr>
          <p:nvPr/>
        </p:nvSpPr>
        <p:spPr>
          <a:xfrm>
            <a:off x="4894184" y="651404"/>
            <a:ext cx="1031981" cy="1031980"/>
          </a:xfrm>
          <a:prstGeom prst="ellipse">
            <a:avLst/>
          </a:prstGeom>
          <a:solidFill>
            <a:srgbClr val="0771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European Hub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31017" y="2610850"/>
            <a:ext cx="988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Verification upon dispense to Patient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7200782" y="2231162"/>
            <a:ext cx="0" cy="3302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3444809" y="1197251"/>
            <a:ext cx="667" cy="140517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3445474" y="1192601"/>
            <a:ext cx="1448711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644109" y="999376"/>
            <a:ext cx="988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Upload Data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13" y="3722986"/>
            <a:ext cx="980253" cy="540830"/>
          </a:xfrm>
          <a:prstGeom prst="rect">
            <a:avLst/>
          </a:prstGeom>
        </p:spPr>
      </p:pic>
      <p:pic>
        <p:nvPicPr>
          <p:cNvPr id="9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68" y="3524535"/>
            <a:ext cx="647623" cy="74040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5" y="3535626"/>
            <a:ext cx="810254" cy="73079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57" y="3682137"/>
            <a:ext cx="843198" cy="58168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14" y="2612466"/>
            <a:ext cx="585203" cy="5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2" grpId="0" build="p"/>
      <p:bldP spid="4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2" y="81742"/>
            <a:ext cx="6400799" cy="542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A6EBB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rPr>
              <a:t>SOLUTION SELECTION CRITERIA</a:t>
            </a:r>
            <a:endParaRPr lang="en-US" sz="1600" b="1" i="0" u="none" strike="noStrike" cap="none" baseline="0" dirty="0">
              <a:solidFill>
                <a:srgbClr val="2A6E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4294967295"/>
          </p:nvPr>
        </p:nvSpPr>
        <p:spPr>
          <a:xfrm>
            <a:off x="6717811" y="4802540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800" b="0" i="0" u="none" strike="noStrike" cap="none" baseline="0" dirty="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993538" y="843384"/>
            <a:ext cx="4693262" cy="3750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  <a:buClr>
                <a:srgbClr val="7F7F7F"/>
              </a:buClr>
              <a:buSzPct val="25000"/>
            </a:pPr>
            <a:r>
              <a:rPr lang="en-US" dirty="0" smtClean="0">
                <a:ea typeface="Arial"/>
                <a:cs typeface="Arial"/>
                <a:sym typeface="Arial"/>
              </a:rPr>
              <a:t>Implement a solution that: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Manages the devices on the line such as printers, inspection, automation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Manage the assets in the site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Sites are not single vendor - Integrates with existing or new systems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Manages the sites from the enterprise level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Provides visibility and control from the enterprise level.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Configuration satisfies change, not software updates.</a:t>
            </a:r>
          </a:p>
          <a:p>
            <a:pPr marL="285750" lvl="0" indent="-285750">
              <a:spcBef>
                <a:spcPts val="600"/>
              </a:spcBef>
              <a:buClr>
                <a:srgbClr val="2A6EBB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0" i="1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Manages the data exchange across all levels</a:t>
            </a:r>
          </a:p>
        </p:txBody>
      </p:sp>
      <p:sp>
        <p:nvSpPr>
          <p:cNvPr id="32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57200" y="4827939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rgbClr val="A6A6A6"/>
                </a:solidFill>
              </a:rPr>
              <a:t>© </a:t>
            </a:r>
            <a:r>
              <a:rPr lang="en-US" sz="800" dirty="0" smtClean="0">
                <a:solidFill>
                  <a:srgbClr val="A6A6A6"/>
                </a:solidFill>
              </a:rPr>
              <a:t>2016 </a:t>
            </a:r>
            <a:r>
              <a:rPr lang="en-US" sz="800" dirty="0">
                <a:solidFill>
                  <a:srgbClr val="A6A6A6"/>
                </a:solidFill>
              </a:rPr>
              <a:t>Systech International.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4725" y="850476"/>
            <a:ext cx="3631501" cy="3511985"/>
            <a:chOff x="599196" y="1212321"/>
            <a:chExt cx="3631501" cy="351198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230050" y="19118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599196" y="1212321"/>
              <a:ext cx="3504834" cy="3511985"/>
            </a:xfrm>
            <a:prstGeom prst="roundRect">
              <a:avLst>
                <a:gd name="adj" fmla="val 2888"/>
              </a:avLst>
            </a:prstGeom>
            <a:solidFill>
              <a:srgbClr val="B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75783" y="3401480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1 | DEVICE</a:t>
              </a: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3494898" y="3494898"/>
              <a:ext cx="413801" cy="292533"/>
              <a:chOff x="3432" y="1013"/>
              <a:chExt cx="1396" cy="1169"/>
            </a:xfrm>
            <a:solidFill>
              <a:schemeClr val="bg1"/>
            </a:soli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3432" y="1256"/>
                <a:ext cx="926" cy="926"/>
              </a:xfrm>
              <a:custGeom>
                <a:avLst/>
                <a:gdLst>
                  <a:gd name="T0" fmla="*/ 0 w 926"/>
                  <a:gd name="T1" fmla="*/ 926 h 926"/>
                  <a:gd name="T2" fmla="*/ 926 w 926"/>
                  <a:gd name="T3" fmla="*/ 926 h 926"/>
                  <a:gd name="T4" fmla="*/ 926 w 926"/>
                  <a:gd name="T5" fmla="*/ 0 h 926"/>
                  <a:gd name="T6" fmla="*/ 0 w 926"/>
                  <a:gd name="T7" fmla="*/ 0 h 926"/>
                  <a:gd name="T8" fmla="*/ 0 w 926"/>
                  <a:gd name="T9" fmla="*/ 926 h 926"/>
                  <a:gd name="T10" fmla="*/ 719 w 926"/>
                  <a:gd name="T11" fmla="*/ 192 h 926"/>
                  <a:gd name="T12" fmla="*/ 727 w 926"/>
                  <a:gd name="T13" fmla="*/ 192 h 926"/>
                  <a:gd name="T14" fmla="*/ 727 w 926"/>
                  <a:gd name="T15" fmla="*/ 696 h 926"/>
                  <a:gd name="T16" fmla="*/ 719 w 926"/>
                  <a:gd name="T17" fmla="*/ 696 h 926"/>
                  <a:gd name="T18" fmla="*/ 719 w 926"/>
                  <a:gd name="T19" fmla="*/ 192 h 926"/>
                  <a:gd name="T20" fmla="*/ 651 w 926"/>
                  <a:gd name="T21" fmla="*/ 192 h 926"/>
                  <a:gd name="T22" fmla="*/ 703 w 926"/>
                  <a:gd name="T23" fmla="*/ 192 h 926"/>
                  <a:gd name="T24" fmla="*/ 703 w 926"/>
                  <a:gd name="T25" fmla="*/ 696 h 926"/>
                  <a:gd name="T26" fmla="*/ 651 w 926"/>
                  <a:gd name="T27" fmla="*/ 696 h 926"/>
                  <a:gd name="T28" fmla="*/ 651 w 926"/>
                  <a:gd name="T29" fmla="*/ 192 h 926"/>
                  <a:gd name="T30" fmla="*/ 624 w 926"/>
                  <a:gd name="T31" fmla="*/ 192 h 926"/>
                  <a:gd name="T32" fmla="*/ 636 w 926"/>
                  <a:gd name="T33" fmla="*/ 192 h 926"/>
                  <a:gd name="T34" fmla="*/ 636 w 926"/>
                  <a:gd name="T35" fmla="*/ 696 h 926"/>
                  <a:gd name="T36" fmla="*/ 624 w 926"/>
                  <a:gd name="T37" fmla="*/ 696 h 926"/>
                  <a:gd name="T38" fmla="*/ 624 w 926"/>
                  <a:gd name="T39" fmla="*/ 192 h 926"/>
                  <a:gd name="T40" fmla="*/ 591 w 926"/>
                  <a:gd name="T41" fmla="*/ 192 h 926"/>
                  <a:gd name="T42" fmla="*/ 603 w 926"/>
                  <a:gd name="T43" fmla="*/ 192 h 926"/>
                  <a:gd name="T44" fmla="*/ 603 w 926"/>
                  <a:gd name="T45" fmla="*/ 696 h 926"/>
                  <a:gd name="T46" fmla="*/ 591 w 926"/>
                  <a:gd name="T47" fmla="*/ 696 h 926"/>
                  <a:gd name="T48" fmla="*/ 591 w 926"/>
                  <a:gd name="T49" fmla="*/ 192 h 926"/>
                  <a:gd name="T50" fmla="*/ 518 w 926"/>
                  <a:gd name="T51" fmla="*/ 192 h 926"/>
                  <a:gd name="T52" fmla="*/ 567 w 926"/>
                  <a:gd name="T53" fmla="*/ 192 h 926"/>
                  <a:gd name="T54" fmla="*/ 567 w 926"/>
                  <a:gd name="T55" fmla="*/ 696 h 926"/>
                  <a:gd name="T56" fmla="*/ 518 w 926"/>
                  <a:gd name="T57" fmla="*/ 696 h 926"/>
                  <a:gd name="T58" fmla="*/ 518 w 926"/>
                  <a:gd name="T59" fmla="*/ 192 h 926"/>
                  <a:gd name="T60" fmla="*/ 477 w 926"/>
                  <a:gd name="T61" fmla="*/ 192 h 926"/>
                  <a:gd name="T62" fmla="*/ 503 w 926"/>
                  <a:gd name="T63" fmla="*/ 192 h 926"/>
                  <a:gd name="T64" fmla="*/ 503 w 926"/>
                  <a:gd name="T65" fmla="*/ 696 h 926"/>
                  <a:gd name="T66" fmla="*/ 477 w 926"/>
                  <a:gd name="T67" fmla="*/ 696 h 926"/>
                  <a:gd name="T68" fmla="*/ 477 w 926"/>
                  <a:gd name="T69" fmla="*/ 192 h 926"/>
                  <a:gd name="T70" fmla="*/ 446 w 926"/>
                  <a:gd name="T71" fmla="*/ 192 h 926"/>
                  <a:gd name="T72" fmla="*/ 458 w 926"/>
                  <a:gd name="T73" fmla="*/ 192 h 926"/>
                  <a:gd name="T74" fmla="*/ 458 w 926"/>
                  <a:gd name="T75" fmla="*/ 696 h 926"/>
                  <a:gd name="T76" fmla="*/ 446 w 926"/>
                  <a:gd name="T77" fmla="*/ 696 h 926"/>
                  <a:gd name="T78" fmla="*/ 446 w 926"/>
                  <a:gd name="T79" fmla="*/ 192 h 926"/>
                  <a:gd name="T80" fmla="*/ 361 w 926"/>
                  <a:gd name="T81" fmla="*/ 192 h 926"/>
                  <a:gd name="T82" fmla="*/ 413 w 926"/>
                  <a:gd name="T83" fmla="*/ 192 h 926"/>
                  <a:gd name="T84" fmla="*/ 413 w 926"/>
                  <a:gd name="T85" fmla="*/ 696 h 926"/>
                  <a:gd name="T86" fmla="*/ 361 w 926"/>
                  <a:gd name="T87" fmla="*/ 696 h 926"/>
                  <a:gd name="T88" fmla="*/ 361 w 926"/>
                  <a:gd name="T89" fmla="*/ 192 h 926"/>
                  <a:gd name="T90" fmla="*/ 292 w 926"/>
                  <a:gd name="T91" fmla="*/ 192 h 926"/>
                  <a:gd name="T92" fmla="*/ 328 w 926"/>
                  <a:gd name="T93" fmla="*/ 192 h 926"/>
                  <a:gd name="T94" fmla="*/ 328 w 926"/>
                  <a:gd name="T95" fmla="*/ 696 h 926"/>
                  <a:gd name="T96" fmla="*/ 292 w 926"/>
                  <a:gd name="T97" fmla="*/ 696 h 926"/>
                  <a:gd name="T98" fmla="*/ 292 w 926"/>
                  <a:gd name="T99" fmla="*/ 192 h 926"/>
                  <a:gd name="T100" fmla="*/ 268 w 926"/>
                  <a:gd name="T101" fmla="*/ 192 h 926"/>
                  <a:gd name="T102" fmla="*/ 275 w 926"/>
                  <a:gd name="T103" fmla="*/ 192 h 926"/>
                  <a:gd name="T104" fmla="*/ 275 w 926"/>
                  <a:gd name="T105" fmla="*/ 696 h 926"/>
                  <a:gd name="T106" fmla="*/ 268 w 926"/>
                  <a:gd name="T107" fmla="*/ 696 h 926"/>
                  <a:gd name="T108" fmla="*/ 268 w 926"/>
                  <a:gd name="T109" fmla="*/ 192 h 926"/>
                  <a:gd name="T110" fmla="*/ 199 w 926"/>
                  <a:gd name="T111" fmla="*/ 192 h 926"/>
                  <a:gd name="T112" fmla="*/ 249 w 926"/>
                  <a:gd name="T113" fmla="*/ 192 h 926"/>
                  <a:gd name="T114" fmla="*/ 249 w 926"/>
                  <a:gd name="T115" fmla="*/ 696 h 926"/>
                  <a:gd name="T116" fmla="*/ 199 w 926"/>
                  <a:gd name="T117" fmla="*/ 696 h 926"/>
                  <a:gd name="T118" fmla="*/ 199 w 926"/>
                  <a:gd name="T119" fmla="*/ 192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26" h="926">
                    <a:moveTo>
                      <a:pt x="0" y="926"/>
                    </a:moveTo>
                    <a:lnTo>
                      <a:pt x="926" y="926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926"/>
                    </a:lnTo>
                    <a:close/>
                    <a:moveTo>
                      <a:pt x="719" y="192"/>
                    </a:moveTo>
                    <a:lnTo>
                      <a:pt x="727" y="192"/>
                    </a:lnTo>
                    <a:lnTo>
                      <a:pt x="727" y="696"/>
                    </a:lnTo>
                    <a:lnTo>
                      <a:pt x="719" y="696"/>
                    </a:lnTo>
                    <a:lnTo>
                      <a:pt x="719" y="192"/>
                    </a:lnTo>
                    <a:close/>
                    <a:moveTo>
                      <a:pt x="651" y="192"/>
                    </a:moveTo>
                    <a:lnTo>
                      <a:pt x="703" y="192"/>
                    </a:lnTo>
                    <a:lnTo>
                      <a:pt x="703" y="696"/>
                    </a:lnTo>
                    <a:lnTo>
                      <a:pt x="651" y="696"/>
                    </a:lnTo>
                    <a:lnTo>
                      <a:pt x="651" y="192"/>
                    </a:lnTo>
                    <a:close/>
                    <a:moveTo>
                      <a:pt x="624" y="192"/>
                    </a:moveTo>
                    <a:lnTo>
                      <a:pt x="636" y="192"/>
                    </a:lnTo>
                    <a:lnTo>
                      <a:pt x="636" y="696"/>
                    </a:lnTo>
                    <a:lnTo>
                      <a:pt x="624" y="696"/>
                    </a:lnTo>
                    <a:lnTo>
                      <a:pt x="624" y="192"/>
                    </a:lnTo>
                    <a:close/>
                    <a:moveTo>
                      <a:pt x="591" y="192"/>
                    </a:moveTo>
                    <a:lnTo>
                      <a:pt x="603" y="192"/>
                    </a:lnTo>
                    <a:lnTo>
                      <a:pt x="603" y="696"/>
                    </a:lnTo>
                    <a:lnTo>
                      <a:pt x="591" y="696"/>
                    </a:lnTo>
                    <a:lnTo>
                      <a:pt x="591" y="192"/>
                    </a:lnTo>
                    <a:close/>
                    <a:moveTo>
                      <a:pt x="518" y="192"/>
                    </a:moveTo>
                    <a:lnTo>
                      <a:pt x="567" y="192"/>
                    </a:lnTo>
                    <a:lnTo>
                      <a:pt x="567" y="696"/>
                    </a:lnTo>
                    <a:lnTo>
                      <a:pt x="518" y="696"/>
                    </a:lnTo>
                    <a:lnTo>
                      <a:pt x="518" y="192"/>
                    </a:lnTo>
                    <a:close/>
                    <a:moveTo>
                      <a:pt x="477" y="192"/>
                    </a:moveTo>
                    <a:lnTo>
                      <a:pt x="503" y="192"/>
                    </a:lnTo>
                    <a:lnTo>
                      <a:pt x="503" y="696"/>
                    </a:lnTo>
                    <a:lnTo>
                      <a:pt x="477" y="696"/>
                    </a:lnTo>
                    <a:lnTo>
                      <a:pt x="477" y="192"/>
                    </a:lnTo>
                    <a:close/>
                    <a:moveTo>
                      <a:pt x="446" y="192"/>
                    </a:moveTo>
                    <a:lnTo>
                      <a:pt x="458" y="192"/>
                    </a:lnTo>
                    <a:lnTo>
                      <a:pt x="458" y="696"/>
                    </a:lnTo>
                    <a:lnTo>
                      <a:pt x="446" y="696"/>
                    </a:lnTo>
                    <a:lnTo>
                      <a:pt x="446" y="192"/>
                    </a:lnTo>
                    <a:close/>
                    <a:moveTo>
                      <a:pt x="361" y="192"/>
                    </a:moveTo>
                    <a:lnTo>
                      <a:pt x="413" y="192"/>
                    </a:lnTo>
                    <a:lnTo>
                      <a:pt x="413" y="696"/>
                    </a:lnTo>
                    <a:lnTo>
                      <a:pt x="361" y="696"/>
                    </a:lnTo>
                    <a:lnTo>
                      <a:pt x="361" y="192"/>
                    </a:lnTo>
                    <a:close/>
                    <a:moveTo>
                      <a:pt x="292" y="192"/>
                    </a:moveTo>
                    <a:lnTo>
                      <a:pt x="328" y="192"/>
                    </a:lnTo>
                    <a:lnTo>
                      <a:pt x="328" y="696"/>
                    </a:lnTo>
                    <a:lnTo>
                      <a:pt x="292" y="696"/>
                    </a:lnTo>
                    <a:lnTo>
                      <a:pt x="292" y="192"/>
                    </a:lnTo>
                    <a:close/>
                    <a:moveTo>
                      <a:pt x="268" y="192"/>
                    </a:moveTo>
                    <a:lnTo>
                      <a:pt x="275" y="192"/>
                    </a:lnTo>
                    <a:lnTo>
                      <a:pt x="275" y="696"/>
                    </a:lnTo>
                    <a:lnTo>
                      <a:pt x="268" y="696"/>
                    </a:lnTo>
                    <a:lnTo>
                      <a:pt x="268" y="192"/>
                    </a:lnTo>
                    <a:close/>
                    <a:moveTo>
                      <a:pt x="199" y="192"/>
                    </a:moveTo>
                    <a:lnTo>
                      <a:pt x="249" y="192"/>
                    </a:lnTo>
                    <a:lnTo>
                      <a:pt x="249" y="696"/>
                    </a:lnTo>
                    <a:lnTo>
                      <a:pt x="199" y="696"/>
                    </a:lnTo>
                    <a:lnTo>
                      <a:pt x="199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3432" y="1013"/>
                <a:ext cx="1334" cy="207"/>
              </a:xfrm>
              <a:custGeom>
                <a:avLst/>
                <a:gdLst>
                  <a:gd name="T0" fmla="*/ 363 w 1334"/>
                  <a:gd name="T1" fmla="*/ 0 h 207"/>
                  <a:gd name="T2" fmla="*/ 0 w 1334"/>
                  <a:gd name="T3" fmla="*/ 207 h 207"/>
                  <a:gd name="T4" fmla="*/ 926 w 1334"/>
                  <a:gd name="T5" fmla="*/ 207 h 207"/>
                  <a:gd name="T6" fmla="*/ 1334 w 1334"/>
                  <a:gd name="T7" fmla="*/ 0 h 207"/>
                  <a:gd name="T8" fmla="*/ 363 w 1334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4" h="207">
                    <a:moveTo>
                      <a:pt x="363" y="0"/>
                    </a:moveTo>
                    <a:lnTo>
                      <a:pt x="0" y="207"/>
                    </a:lnTo>
                    <a:lnTo>
                      <a:pt x="926" y="207"/>
                    </a:lnTo>
                    <a:lnTo>
                      <a:pt x="1334" y="0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4401" y="1028"/>
                <a:ext cx="427" cy="1143"/>
              </a:xfrm>
              <a:custGeom>
                <a:avLst/>
                <a:gdLst>
                  <a:gd name="T0" fmla="*/ 0 w 427"/>
                  <a:gd name="T1" fmla="*/ 216 h 1143"/>
                  <a:gd name="T2" fmla="*/ 0 w 427"/>
                  <a:gd name="T3" fmla="*/ 1143 h 1143"/>
                  <a:gd name="T4" fmla="*/ 427 w 427"/>
                  <a:gd name="T5" fmla="*/ 926 h 1143"/>
                  <a:gd name="T6" fmla="*/ 427 w 427"/>
                  <a:gd name="T7" fmla="*/ 0 h 1143"/>
                  <a:gd name="T8" fmla="*/ 0 w 427"/>
                  <a:gd name="T9" fmla="*/ 216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143">
                    <a:moveTo>
                      <a:pt x="0" y="216"/>
                    </a:moveTo>
                    <a:lnTo>
                      <a:pt x="0" y="1143"/>
                    </a:lnTo>
                    <a:lnTo>
                      <a:pt x="427" y="926"/>
                    </a:lnTo>
                    <a:lnTo>
                      <a:pt x="427" y="0"/>
                    </a:lnTo>
                    <a:lnTo>
                      <a:pt x="0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975783" y="2870398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2 | LINE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75783" y="2343931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3 | SITE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975783" y="1822086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4 | ENTERPRISE</a:t>
              </a:r>
            </a:p>
          </p:txBody>
        </p:sp>
        <p:grpSp>
          <p:nvGrpSpPr>
            <p:cNvPr id="43" name="Group 10"/>
            <p:cNvGrpSpPr>
              <a:grpSpLocks noChangeAspect="1"/>
            </p:cNvGrpSpPr>
            <p:nvPr/>
          </p:nvGrpSpPr>
          <p:grpSpPr bwMode="auto">
            <a:xfrm>
              <a:off x="3475689" y="2391956"/>
              <a:ext cx="432465" cy="326828"/>
              <a:chOff x="2406" y="1328"/>
              <a:chExt cx="353" cy="316"/>
            </a:xfrm>
          </p:grpSpPr>
          <p:sp>
            <p:nvSpPr>
              <p:cNvPr id="53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406" y="1328"/>
                <a:ext cx="35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4" name="Freeform 11"/>
              <p:cNvSpPr>
                <a:spLocks noEditPoints="1"/>
              </p:cNvSpPr>
              <p:nvPr/>
            </p:nvSpPr>
            <p:spPr bwMode="auto">
              <a:xfrm>
                <a:off x="2408" y="1430"/>
                <a:ext cx="349" cy="214"/>
              </a:xfrm>
              <a:custGeom>
                <a:avLst/>
                <a:gdLst>
                  <a:gd name="T0" fmla="*/ 220 w 220"/>
                  <a:gd name="T1" fmla="*/ 42 h 134"/>
                  <a:gd name="T2" fmla="*/ 220 w 220"/>
                  <a:gd name="T3" fmla="*/ 134 h 134"/>
                  <a:gd name="T4" fmla="*/ 204 w 220"/>
                  <a:gd name="T5" fmla="*/ 134 h 134"/>
                  <a:gd name="T6" fmla="*/ 204 w 220"/>
                  <a:gd name="T7" fmla="*/ 102 h 134"/>
                  <a:gd name="T8" fmla="*/ 180 w 220"/>
                  <a:gd name="T9" fmla="*/ 102 h 134"/>
                  <a:gd name="T10" fmla="*/ 180 w 220"/>
                  <a:gd name="T11" fmla="*/ 134 h 134"/>
                  <a:gd name="T12" fmla="*/ 170 w 220"/>
                  <a:gd name="T13" fmla="*/ 134 h 134"/>
                  <a:gd name="T14" fmla="*/ 10 w 220"/>
                  <a:gd name="T15" fmla="*/ 134 h 134"/>
                  <a:gd name="T16" fmla="*/ 0 w 220"/>
                  <a:gd name="T17" fmla="*/ 121 h 134"/>
                  <a:gd name="T18" fmla="*/ 0 w 220"/>
                  <a:gd name="T19" fmla="*/ 56 h 134"/>
                  <a:gd name="T20" fmla="*/ 0 w 220"/>
                  <a:gd name="T21" fmla="*/ 0 h 134"/>
                  <a:gd name="T22" fmla="*/ 65 w 220"/>
                  <a:gd name="T23" fmla="*/ 39 h 134"/>
                  <a:gd name="T24" fmla="*/ 65 w 220"/>
                  <a:gd name="T25" fmla="*/ 0 h 134"/>
                  <a:gd name="T26" fmla="*/ 121 w 220"/>
                  <a:gd name="T27" fmla="*/ 40 h 134"/>
                  <a:gd name="T28" fmla="*/ 121 w 220"/>
                  <a:gd name="T29" fmla="*/ 0 h 134"/>
                  <a:gd name="T30" fmla="*/ 170 w 220"/>
                  <a:gd name="T31" fmla="*/ 42 h 134"/>
                  <a:gd name="T32" fmla="*/ 220 w 220"/>
                  <a:gd name="T33" fmla="*/ 42 h 134"/>
                  <a:gd name="T34" fmla="*/ 159 w 220"/>
                  <a:gd name="T35" fmla="*/ 96 h 134"/>
                  <a:gd name="T36" fmla="*/ 159 w 220"/>
                  <a:gd name="T37" fmla="*/ 67 h 134"/>
                  <a:gd name="T38" fmla="*/ 121 w 220"/>
                  <a:gd name="T39" fmla="*/ 67 h 134"/>
                  <a:gd name="T40" fmla="*/ 121 w 220"/>
                  <a:gd name="T41" fmla="*/ 96 h 134"/>
                  <a:gd name="T42" fmla="*/ 159 w 220"/>
                  <a:gd name="T43" fmla="*/ 96 h 134"/>
                  <a:gd name="T44" fmla="*/ 108 w 220"/>
                  <a:gd name="T45" fmla="*/ 96 h 134"/>
                  <a:gd name="T46" fmla="*/ 108 w 220"/>
                  <a:gd name="T47" fmla="*/ 67 h 134"/>
                  <a:gd name="T48" fmla="*/ 70 w 220"/>
                  <a:gd name="T49" fmla="*/ 67 h 134"/>
                  <a:gd name="T50" fmla="*/ 70 w 220"/>
                  <a:gd name="T51" fmla="*/ 96 h 134"/>
                  <a:gd name="T52" fmla="*/ 108 w 220"/>
                  <a:gd name="T53" fmla="*/ 96 h 134"/>
                  <a:gd name="T54" fmla="*/ 56 w 220"/>
                  <a:gd name="T55" fmla="*/ 96 h 134"/>
                  <a:gd name="T56" fmla="*/ 56 w 220"/>
                  <a:gd name="T57" fmla="*/ 67 h 134"/>
                  <a:gd name="T58" fmla="*/ 18 w 220"/>
                  <a:gd name="T59" fmla="*/ 67 h 134"/>
                  <a:gd name="T60" fmla="*/ 18 w 220"/>
                  <a:gd name="T61" fmla="*/ 96 h 134"/>
                  <a:gd name="T62" fmla="*/ 56 w 220"/>
                  <a:gd name="T63" fmla="*/ 9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134">
                    <a:moveTo>
                      <a:pt x="220" y="42"/>
                    </a:move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04" y="134"/>
                      <a:pt x="204" y="134"/>
                      <a:pt x="204" y="134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80" y="134"/>
                      <a:pt x="180" y="134"/>
                      <a:pt x="180" y="134"/>
                    </a:cubicBezTo>
                    <a:cubicBezTo>
                      <a:pt x="170" y="134"/>
                      <a:pt x="170" y="134"/>
                      <a:pt x="170" y="134"/>
                    </a:cubicBezTo>
                    <a:cubicBezTo>
                      <a:pt x="170" y="134"/>
                      <a:pt x="20" y="134"/>
                      <a:pt x="10" y="134"/>
                    </a:cubicBezTo>
                    <a:cubicBezTo>
                      <a:pt x="1" y="134"/>
                      <a:pt x="0" y="121"/>
                      <a:pt x="0" y="12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70" y="42"/>
                      <a:pt x="170" y="42"/>
                      <a:pt x="170" y="42"/>
                    </a:cubicBezTo>
                    <a:lnTo>
                      <a:pt x="220" y="42"/>
                    </a:lnTo>
                    <a:close/>
                    <a:moveTo>
                      <a:pt x="159" y="96"/>
                    </a:moveTo>
                    <a:cubicBezTo>
                      <a:pt x="159" y="67"/>
                      <a:pt x="159" y="67"/>
                      <a:pt x="159" y="67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21" y="96"/>
                      <a:pt x="121" y="96"/>
                      <a:pt x="121" y="96"/>
                    </a:cubicBezTo>
                    <a:lnTo>
                      <a:pt x="159" y="96"/>
                    </a:lnTo>
                    <a:close/>
                    <a:moveTo>
                      <a:pt x="108" y="96"/>
                    </a:moveTo>
                    <a:cubicBezTo>
                      <a:pt x="108" y="67"/>
                      <a:pt x="108" y="67"/>
                      <a:pt x="108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96"/>
                      <a:pt x="70" y="96"/>
                      <a:pt x="70" y="96"/>
                    </a:cubicBezTo>
                    <a:lnTo>
                      <a:pt x="108" y="96"/>
                    </a:lnTo>
                    <a:close/>
                    <a:moveTo>
                      <a:pt x="56" y="96"/>
                    </a:moveTo>
                    <a:cubicBezTo>
                      <a:pt x="56" y="67"/>
                      <a:pt x="56" y="67"/>
                      <a:pt x="56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56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5" name="Rectangle 12"/>
              <p:cNvSpPr>
                <a:spLocks noChangeArrowheads="1"/>
              </p:cNvSpPr>
              <p:nvPr/>
            </p:nvSpPr>
            <p:spPr bwMode="auto">
              <a:xfrm>
                <a:off x="2678" y="1467"/>
                <a:ext cx="7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4" name="Rectangle 13"/>
              <p:cNvSpPr>
                <a:spLocks noChangeArrowheads="1"/>
              </p:cNvSpPr>
              <p:nvPr/>
            </p:nvSpPr>
            <p:spPr bwMode="auto">
              <a:xfrm>
                <a:off x="2718" y="1330"/>
                <a:ext cx="25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2681" y="1394"/>
                <a:ext cx="25" cy="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5279" y="1876387"/>
              <a:ext cx="438897" cy="370525"/>
            </a:xfrm>
            <a:prstGeom prst="rect">
              <a:avLst/>
            </a:prstGeom>
          </p:spPr>
        </p:pic>
        <p:sp>
          <p:nvSpPr>
            <p:cNvPr id="45" name="Up-Down Arrow 44"/>
            <p:cNvSpPr/>
            <p:nvPr/>
          </p:nvSpPr>
          <p:spPr>
            <a:xfrm>
              <a:off x="703124" y="1311452"/>
              <a:ext cx="185989" cy="3199496"/>
            </a:xfrm>
            <a:prstGeom prst="upDownArrow">
              <a:avLst/>
            </a:prstGeom>
            <a:solidFill>
              <a:srgbClr val="446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529711" y="3934648"/>
              <a:ext cx="1466514" cy="633845"/>
            </a:xfrm>
            <a:prstGeom prst="roundRect">
              <a:avLst/>
            </a:prstGeom>
            <a:solidFill>
              <a:srgbClr val="446EBE"/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SYSTECH CERTIFIED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0" t="14375" r="33996" b="55433"/>
            <a:stretch/>
          </p:blipFill>
          <p:spPr>
            <a:xfrm>
              <a:off x="3431904" y="3381783"/>
              <a:ext cx="365097" cy="470570"/>
            </a:xfrm>
            <a:prstGeom prst="rect">
              <a:avLst/>
            </a:prstGeom>
          </p:spPr>
        </p:pic>
        <p:sp>
          <p:nvSpPr>
            <p:cNvPr id="48" name="Rounded Rectangle 47"/>
            <p:cNvSpPr/>
            <p:nvPr/>
          </p:nvSpPr>
          <p:spPr>
            <a:xfrm>
              <a:off x="975783" y="3932561"/>
              <a:ext cx="1466514" cy="633845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2A6EBB"/>
                  </a:solidFill>
                </a:rPr>
                <a:t>LEVEL 0 |</a:t>
              </a:r>
              <a:br>
                <a:rPr lang="en-US" sz="1050" dirty="0">
                  <a:solidFill>
                    <a:srgbClr val="2A6EBB"/>
                  </a:solidFill>
                </a:rPr>
              </a:br>
              <a:r>
                <a:rPr lang="en-US" sz="1050" dirty="0">
                  <a:solidFill>
                    <a:srgbClr val="2A6EBB"/>
                  </a:solidFill>
                </a:rPr>
                <a:t>PARTNER EQUIPMENT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975782" y="1300167"/>
              <a:ext cx="3020443" cy="469344"/>
            </a:xfrm>
            <a:prstGeom prst="roundRect">
              <a:avLst/>
            </a:prstGeom>
            <a:solidFill>
              <a:schemeClr val="bg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</a:t>
              </a:r>
              <a:r>
                <a:rPr lang="en-US" sz="1050" dirty="0" smtClean="0">
                  <a:solidFill>
                    <a:srgbClr val="446EBE"/>
                  </a:solidFill>
                </a:rPr>
                <a:t>5 | AUTHENTICATION CLOUD</a:t>
              </a:r>
            </a:p>
            <a:p>
              <a:r>
                <a:rPr lang="en-US" sz="1050" dirty="0" smtClean="0">
                  <a:solidFill>
                    <a:srgbClr val="446EBE"/>
                  </a:solidFill>
                </a:rPr>
                <a:t>                 SUPPLY CHAIN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351" y="2595814"/>
              <a:ext cx="1228346" cy="10911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373" y="1629905"/>
              <a:ext cx="552157" cy="84353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577" y="2047195"/>
              <a:ext cx="1071126" cy="10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7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</a:t>
            </a:r>
            <a:r>
              <a:rPr lang="en-US" dirty="0" smtClean="0"/>
              <a:t>: ENTERPRISE LEVEL AND BEYOND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 flipV="1">
            <a:off x="643202" y="1192026"/>
            <a:ext cx="4060313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19480" y="1219048"/>
            <a:ext cx="2749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Serial Number Management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flipV="1">
            <a:off x="643202" y="1667617"/>
            <a:ext cx="4584199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6045" y="1692551"/>
            <a:ext cx="241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EPCIS Event Repository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 flipV="1">
            <a:off x="643203" y="2154328"/>
            <a:ext cx="5136660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20116" y="2178426"/>
            <a:ext cx="2153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Supply Chain Rework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flipV="1">
            <a:off x="643203" y="2611418"/>
            <a:ext cx="5673790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65262" y="2644167"/>
            <a:ext cx="213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Compliance Gateway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643202" y="3107324"/>
            <a:ext cx="6196529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48168" y="3140073"/>
            <a:ext cx="1231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Traceability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flipV="1">
            <a:off x="643203" y="3597903"/>
            <a:ext cx="6745318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83241" y="3622837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</a:t>
            </a:r>
            <a:r>
              <a:rPr lang="en-US" sz="1600" baseline="30000" dirty="0" smtClean="0">
                <a:solidFill>
                  <a:schemeClr val="bg1"/>
                </a:solidFill>
              </a:rPr>
              <a:t>rd</a:t>
            </a:r>
            <a:r>
              <a:rPr lang="en-US" sz="1600" dirty="0" smtClean="0">
                <a:solidFill>
                  <a:schemeClr val="bg1"/>
                </a:solidFill>
              </a:rPr>
              <a:t> Party Data Exchange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30655" r="28710" b="29167"/>
          <a:stretch/>
        </p:blipFill>
        <p:spPr>
          <a:xfrm>
            <a:off x="6342218" y="911375"/>
            <a:ext cx="2066925" cy="1860232"/>
          </a:xfrm>
          <a:prstGeom prst="rect">
            <a:avLst/>
          </a:prstGeom>
        </p:spPr>
      </p:pic>
      <p:sp>
        <p:nvSpPr>
          <p:cNvPr id="38" name="Parallelogram 37"/>
          <p:cNvSpPr/>
          <p:nvPr/>
        </p:nvSpPr>
        <p:spPr>
          <a:xfrm flipV="1">
            <a:off x="643203" y="4087317"/>
            <a:ext cx="7252568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727625" y="4102632"/>
            <a:ext cx="2784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Business System Integration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TRACK &amp; TRACE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Supply Chain Traceability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0483" y="4823230"/>
            <a:ext cx="3733800" cy="2379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© Systech International |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3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382"/>
            <a:ext cx="4038600" cy="121942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 smtClean="0">
                <a:ea typeface="Arial"/>
                <a:cs typeface="Arial"/>
                <a:sym typeface="Arial"/>
              </a:rPr>
              <a:t>Serialization </a:t>
            </a:r>
            <a:endParaRPr lang="en-US" dirty="0"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Data exchange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Serial number generation &amp; management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Third parties &amp; Multiple suppliers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EPCIS repository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382"/>
            <a:ext cx="4038600" cy="121942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 smtClean="0">
                <a:ea typeface="Arial"/>
                <a:cs typeface="Arial"/>
              </a:rPr>
              <a:t>Traceability</a:t>
            </a:r>
            <a:endParaRPr lang="en-US" dirty="0">
              <a:ea typeface="Arial"/>
              <a:cs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Validate source content at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production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EPCIS repository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Visibility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and reporting of supply chain movement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Exception handling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support</a:t>
            </a:r>
            <a:endParaRPr lang="en-US" b="0" dirty="0">
              <a:solidFill>
                <a:srgbClr val="666666"/>
              </a:solidFill>
              <a:ea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6334415" y="2973085"/>
            <a:ext cx="1598983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74195" y="2963967"/>
            <a:ext cx="1598984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013976" y="2989680"/>
            <a:ext cx="1598982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1351506" y="2962043"/>
            <a:ext cx="1598984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22828" r="26861" b="24755"/>
          <a:stretch/>
        </p:blipFill>
        <p:spPr>
          <a:xfrm>
            <a:off x="5200323" y="3203808"/>
            <a:ext cx="538162" cy="60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0403" b="54413"/>
          <a:stretch/>
        </p:blipFill>
        <p:spPr>
          <a:xfrm>
            <a:off x="1305258" y="2516188"/>
            <a:ext cx="6643129" cy="503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6" y="3090891"/>
            <a:ext cx="1198175" cy="945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56" y="3020828"/>
            <a:ext cx="1561014" cy="1054739"/>
          </a:xfrm>
          <a:prstGeom prst="rect">
            <a:avLst/>
          </a:prstGeom>
        </p:spPr>
      </p:pic>
      <p:sp>
        <p:nvSpPr>
          <p:cNvPr id="15" name="Flowchart: Merge 14"/>
          <p:cNvSpPr/>
          <p:nvPr/>
        </p:nvSpPr>
        <p:spPr>
          <a:xfrm>
            <a:off x="2114366" y="3804444"/>
            <a:ext cx="213119" cy="138229"/>
          </a:xfrm>
          <a:prstGeom prst="flowChartMerge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497" y="3810014"/>
            <a:ext cx="1568400" cy="864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1" t="27449" r="36867" b="29420"/>
          <a:stretch/>
        </p:blipFill>
        <p:spPr>
          <a:xfrm>
            <a:off x="3584035" y="3271428"/>
            <a:ext cx="488676" cy="5938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28763" y="2998760"/>
            <a:ext cx="6519820" cy="214546"/>
          </a:xfrm>
          <a:prstGeom prst="rect">
            <a:avLst/>
          </a:prstGeom>
          <a:solidFill>
            <a:srgbClr val="2A6EBB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1487669" y="3010359"/>
            <a:ext cx="1407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Manufacturing / Packaging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412" y="3010359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Distributor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2947" y="3019332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Wholesaler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739" y="3020297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Pharmacy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86" y="3779963"/>
            <a:ext cx="1083341" cy="9246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85" y="3804444"/>
            <a:ext cx="1083341" cy="9246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77" y="3804444"/>
            <a:ext cx="1083341" cy="924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84" y="3637943"/>
            <a:ext cx="1169135" cy="9647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83" y="3456316"/>
            <a:ext cx="801553" cy="848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03" y="3653634"/>
            <a:ext cx="1169135" cy="9647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38" y="3637943"/>
            <a:ext cx="1169135" cy="9647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37" y="3456316"/>
            <a:ext cx="801553" cy="8489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57" y="3653634"/>
            <a:ext cx="1169135" cy="9647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63" y="3638191"/>
            <a:ext cx="1169135" cy="964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62" y="3456564"/>
            <a:ext cx="801553" cy="848957"/>
          </a:xfrm>
          <a:prstGeom prst="rect">
            <a:avLst/>
          </a:prstGeom>
        </p:spPr>
      </p:pic>
      <p:sp>
        <p:nvSpPr>
          <p:cNvPr id="34" name="Right Triangle 33"/>
          <p:cNvSpPr/>
          <p:nvPr/>
        </p:nvSpPr>
        <p:spPr>
          <a:xfrm rot="10800000">
            <a:off x="4725338" y="2524751"/>
            <a:ext cx="3207418" cy="4680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Triangle 34"/>
          <p:cNvSpPr/>
          <p:nvPr/>
        </p:nvSpPr>
        <p:spPr>
          <a:xfrm rot="10800000" flipH="1">
            <a:off x="1279788" y="2520395"/>
            <a:ext cx="3090000" cy="4680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4" t="32545" r="35955"/>
          <a:stretch/>
        </p:blipFill>
        <p:spPr>
          <a:xfrm>
            <a:off x="4082156" y="2071927"/>
            <a:ext cx="1057525" cy="12153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88" y="3924231"/>
            <a:ext cx="1035270" cy="9686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7" y="3924231"/>
            <a:ext cx="1035270" cy="9686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11" y="3640733"/>
            <a:ext cx="1169135" cy="964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18" y="3927755"/>
            <a:ext cx="1035270" cy="968632"/>
          </a:xfrm>
          <a:prstGeom prst="rect">
            <a:avLst/>
          </a:prstGeom>
        </p:spPr>
      </p:pic>
      <p:sp>
        <p:nvSpPr>
          <p:cNvPr id="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0483" y="4823230"/>
            <a:ext cx="3733800" cy="2379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© Systech International |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rial"/>
                <a:sym typeface="Arial"/>
              </a:rPr>
              <a:t>UNITRACE - SOLVING ENTERPRISE SERIALIZATION CHALLENGES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 flipV="1">
            <a:off x="457201" y="1003719"/>
            <a:ext cx="4060313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1220767" y="1046371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Serial Number Management</a:t>
            </a:r>
          </a:p>
        </p:txBody>
      </p:sp>
      <p:sp>
        <p:nvSpPr>
          <p:cNvPr id="17" name="Parallelogram 16"/>
          <p:cNvSpPr/>
          <p:nvPr/>
        </p:nvSpPr>
        <p:spPr>
          <a:xfrm flipV="1">
            <a:off x="457201" y="1479310"/>
            <a:ext cx="4584199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1622721" y="1512059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EPCIS Event Repository</a:t>
            </a:r>
          </a:p>
        </p:txBody>
      </p:sp>
      <p:sp>
        <p:nvSpPr>
          <p:cNvPr id="19" name="Parallelogram 18"/>
          <p:cNvSpPr/>
          <p:nvPr/>
        </p:nvSpPr>
        <p:spPr>
          <a:xfrm flipV="1">
            <a:off x="457201" y="1966021"/>
            <a:ext cx="5136660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2775324" y="1990119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Supply Chain Rework</a:t>
            </a:r>
          </a:p>
        </p:txBody>
      </p:sp>
      <p:sp>
        <p:nvSpPr>
          <p:cNvPr id="21" name="Parallelogram 20"/>
          <p:cNvSpPr/>
          <p:nvPr/>
        </p:nvSpPr>
        <p:spPr>
          <a:xfrm flipV="1">
            <a:off x="457202" y="2423110"/>
            <a:ext cx="5673790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3435712" y="245586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Compliance Gateway</a:t>
            </a:r>
          </a:p>
        </p:txBody>
      </p:sp>
      <p:sp>
        <p:nvSpPr>
          <p:cNvPr id="23" name="Parallelogram 22"/>
          <p:cNvSpPr/>
          <p:nvPr/>
        </p:nvSpPr>
        <p:spPr>
          <a:xfrm flipV="1">
            <a:off x="457201" y="2919016"/>
            <a:ext cx="6196529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5001190" y="2951766"/>
            <a:ext cx="136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Traceability</a:t>
            </a:r>
          </a:p>
        </p:txBody>
      </p:sp>
      <p:sp>
        <p:nvSpPr>
          <p:cNvPr id="25" name="Parallelogram 24"/>
          <p:cNvSpPr/>
          <p:nvPr/>
        </p:nvSpPr>
        <p:spPr>
          <a:xfrm flipV="1">
            <a:off x="457202" y="3409596"/>
            <a:ext cx="6745318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4268025" y="3442345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baseline="30000" dirty="0">
                <a:solidFill>
                  <a:schemeClr val="bg1"/>
                </a:solidFill>
              </a:rPr>
              <a:t>rd</a:t>
            </a:r>
            <a:r>
              <a:rPr lang="en-US" sz="1800" dirty="0">
                <a:solidFill>
                  <a:schemeClr val="bg1"/>
                </a:solidFill>
              </a:rPr>
              <a:t> Party Data Exchange</a:t>
            </a:r>
          </a:p>
        </p:txBody>
      </p:sp>
      <p:sp>
        <p:nvSpPr>
          <p:cNvPr id="27" name="Parallelogram 26"/>
          <p:cNvSpPr/>
          <p:nvPr/>
        </p:nvSpPr>
        <p:spPr>
          <a:xfrm flipV="1">
            <a:off x="457201" y="3923995"/>
            <a:ext cx="7276289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3936800" y="3942609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CMO/CPO Connection Manager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0483" y="4823230"/>
            <a:ext cx="3733800" cy="2379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© Systech International | 2015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358" y="781405"/>
            <a:ext cx="3115628" cy="16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BASED SERIAL NUMBER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279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rgbClr val="A6A6A6"/>
                </a:solidFill>
              </a:rPr>
              <a:t>© </a:t>
            </a:r>
            <a:r>
              <a:rPr lang="en-US" sz="800" dirty="0" smtClean="0">
                <a:solidFill>
                  <a:srgbClr val="A6A6A6"/>
                </a:solidFill>
              </a:rPr>
              <a:t>2016 </a:t>
            </a:r>
            <a:r>
              <a:rPr lang="en-US" sz="800" dirty="0">
                <a:solidFill>
                  <a:srgbClr val="A6A6A6"/>
                </a:solidFill>
              </a:rPr>
              <a:t>Systech International. </a:t>
            </a:r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31460" r="35726" b="32152"/>
          <a:stretch/>
        </p:blipFill>
        <p:spPr>
          <a:xfrm>
            <a:off x="3890369" y="772470"/>
            <a:ext cx="1259578" cy="758458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69" y="1507225"/>
            <a:ext cx="1635041" cy="237728"/>
          </a:xfrm>
          <a:prstGeom prst="rect">
            <a:avLst/>
          </a:prstGeom>
        </p:spPr>
      </p:pic>
      <p:cxnSp>
        <p:nvCxnSpPr>
          <p:cNvPr id="195" name="Straight Connector 194"/>
          <p:cNvCxnSpPr/>
          <p:nvPr/>
        </p:nvCxnSpPr>
        <p:spPr>
          <a:xfrm flipV="1">
            <a:off x="3859527" y="1839434"/>
            <a:ext cx="268804" cy="126527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 flipV="1">
            <a:off x="4688958" y="1807534"/>
            <a:ext cx="77656" cy="71764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H="1" flipV="1">
            <a:off x="4869712" y="1775635"/>
            <a:ext cx="503286" cy="1701209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 flipV="1">
            <a:off x="4497572" y="1828800"/>
            <a:ext cx="27548" cy="146885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4260271" y="1796901"/>
            <a:ext cx="45914" cy="226613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507735" y="1402023"/>
            <a:ext cx="2586913" cy="563527"/>
            <a:chOff x="598112" y="2865063"/>
            <a:chExt cx="2586913" cy="563527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1" t="28617" r="30274" b="21549"/>
            <a:stretch/>
          </p:blipFill>
          <p:spPr>
            <a:xfrm>
              <a:off x="598112" y="2865063"/>
              <a:ext cx="616688" cy="563527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1087196" y="2946010"/>
              <a:ext cx="209782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3E67B1"/>
                </a:buClr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666666"/>
                  </a:solidFill>
                </a:rPr>
                <a:t>SGTIN/SSCC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</p:grpSp>
      <p:pic>
        <p:nvPicPr>
          <p:cNvPr id="245" name="Picture 2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23633" r="8512" b="24560"/>
          <a:stretch/>
        </p:blipFill>
        <p:spPr>
          <a:xfrm>
            <a:off x="3022430" y="1835450"/>
            <a:ext cx="3005381" cy="2924397"/>
          </a:xfrm>
          <a:prstGeom prst="rect">
            <a:avLst/>
          </a:prstGeom>
        </p:spPr>
      </p:pic>
      <p:grpSp>
        <p:nvGrpSpPr>
          <p:cNvPr id="246" name="Group 245"/>
          <p:cNvGrpSpPr/>
          <p:nvPr/>
        </p:nvGrpSpPr>
        <p:grpSpPr>
          <a:xfrm>
            <a:off x="507735" y="1908543"/>
            <a:ext cx="2586913" cy="563527"/>
            <a:chOff x="598112" y="2865063"/>
            <a:chExt cx="2586913" cy="563527"/>
          </a:xfrm>
        </p:grpSpPr>
        <p:pic>
          <p:nvPicPr>
            <p:cNvPr id="247" name="Picture 24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1" t="28617" r="30274" b="21549"/>
            <a:stretch/>
          </p:blipFill>
          <p:spPr>
            <a:xfrm>
              <a:off x="598112" y="2865063"/>
              <a:ext cx="616688" cy="563527"/>
            </a:xfrm>
            <a:prstGeom prst="rect">
              <a:avLst/>
            </a:prstGeom>
          </p:spPr>
        </p:pic>
        <p:sp>
          <p:nvSpPr>
            <p:cNvPr id="248" name="TextBox 247"/>
            <p:cNvSpPr txBox="1"/>
            <p:nvPr/>
          </p:nvSpPr>
          <p:spPr>
            <a:xfrm>
              <a:off x="1087196" y="2946010"/>
              <a:ext cx="209782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3E67B1"/>
                </a:buClr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666666"/>
                  </a:solidFill>
                </a:rPr>
                <a:t>(01)(21)GS1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507735" y="2394370"/>
            <a:ext cx="2586913" cy="563527"/>
            <a:chOff x="598112" y="2865063"/>
            <a:chExt cx="2586913" cy="563527"/>
          </a:xfrm>
        </p:grpSpPr>
        <p:pic>
          <p:nvPicPr>
            <p:cNvPr id="250" name="Picture 2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1" t="28617" r="30274" b="21549"/>
            <a:stretch/>
          </p:blipFill>
          <p:spPr>
            <a:xfrm>
              <a:off x="598112" y="2865063"/>
              <a:ext cx="616688" cy="563527"/>
            </a:xfrm>
            <a:prstGeom prst="rect">
              <a:avLst/>
            </a:prstGeom>
          </p:spPr>
        </p:pic>
        <p:sp>
          <p:nvSpPr>
            <p:cNvPr id="251" name="TextBox 250"/>
            <p:cNvSpPr txBox="1"/>
            <p:nvPr/>
          </p:nvSpPr>
          <p:spPr>
            <a:xfrm>
              <a:off x="1087196" y="2946010"/>
              <a:ext cx="209782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3E67B1"/>
                </a:buClr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666666"/>
                  </a:solidFill>
                </a:rPr>
                <a:t>CFDA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507735" y="2899249"/>
            <a:ext cx="2586913" cy="563527"/>
            <a:chOff x="598112" y="2865063"/>
            <a:chExt cx="2586913" cy="563527"/>
          </a:xfrm>
        </p:grpSpPr>
        <p:pic>
          <p:nvPicPr>
            <p:cNvPr id="253" name="Picture 2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1" t="28617" r="30274" b="21549"/>
            <a:stretch/>
          </p:blipFill>
          <p:spPr>
            <a:xfrm>
              <a:off x="598112" y="2865063"/>
              <a:ext cx="616688" cy="563527"/>
            </a:xfrm>
            <a:prstGeom prst="rect">
              <a:avLst/>
            </a:prstGeom>
          </p:spPr>
        </p:pic>
        <p:sp>
          <p:nvSpPr>
            <p:cNvPr id="255" name="TextBox 254"/>
            <p:cNvSpPr txBox="1"/>
            <p:nvPr/>
          </p:nvSpPr>
          <p:spPr>
            <a:xfrm>
              <a:off x="1087196" y="2946010"/>
              <a:ext cx="209782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3E67B1"/>
                </a:buClr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666666"/>
                  </a:solidFill>
                </a:rPr>
                <a:t>RANDOM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07735" y="3405769"/>
            <a:ext cx="2586913" cy="563527"/>
            <a:chOff x="598112" y="2865063"/>
            <a:chExt cx="2586913" cy="563527"/>
          </a:xfrm>
        </p:grpSpPr>
        <p:pic>
          <p:nvPicPr>
            <p:cNvPr id="257" name="Picture 25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1" t="28617" r="30274" b="21549"/>
            <a:stretch/>
          </p:blipFill>
          <p:spPr>
            <a:xfrm>
              <a:off x="598112" y="2865063"/>
              <a:ext cx="616688" cy="563527"/>
            </a:xfrm>
            <a:prstGeom prst="rect">
              <a:avLst/>
            </a:prstGeom>
          </p:spPr>
        </p:pic>
        <p:sp>
          <p:nvSpPr>
            <p:cNvPr id="258" name="TextBox 257"/>
            <p:cNvSpPr txBox="1"/>
            <p:nvPr/>
          </p:nvSpPr>
          <p:spPr>
            <a:xfrm>
              <a:off x="1087196" y="2946010"/>
              <a:ext cx="209782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3E67B1"/>
                </a:buClr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666666"/>
                  </a:solidFill>
                </a:rPr>
                <a:t>LISTS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507735" y="3891596"/>
            <a:ext cx="2586913" cy="563527"/>
            <a:chOff x="598112" y="2865063"/>
            <a:chExt cx="2586913" cy="563527"/>
          </a:xfrm>
        </p:grpSpPr>
        <p:pic>
          <p:nvPicPr>
            <p:cNvPr id="260" name="Picture 25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1" t="28617" r="30274" b="21549"/>
            <a:stretch/>
          </p:blipFill>
          <p:spPr>
            <a:xfrm>
              <a:off x="598112" y="2865063"/>
              <a:ext cx="616688" cy="563527"/>
            </a:xfrm>
            <a:prstGeom prst="rect">
              <a:avLst/>
            </a:prstGeom>
          </p:spPr>
        </p:pic>
        <p:sp>
          <p:nvSpPr>
            <p:cNvPr id="261" name="TextBox 260"/>
            <p:cNvSpPr txBox="1"/>
            <p:nvPr/>
          </p:nvSpPr>
          <p:spPr>
            <a:xfrm>
              <a:off x="1087196" y="2946010"/>
              <a:ext cx="209782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3E67B1"/>
                </a:buClr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666666"/>
                  </a:solidFill>
                </a:rPr>
                <a:t>RANGES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</p:grpSp>
      <p:pic>
        <p:nvPicPr>
          <p:cNvPr id="262" name="Picture 2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962" y="2280701"/>
            <a:ext cx="1017751" cy="534462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366" y="2160159"/>
            <a:ext cx="821951" cy="570268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4690" y="2931137"/>
            <a:ext cx="825890" cy="559873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5447" y="2843474"/>
            <a:ext cx="861732" cy="577680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9180" y="1557253"/>
            <a:ext cx="877042" cy="568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447" y="3528836"/>
            <a:ext cx="890362" cy="5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1365667"/>
            <a:ext cx="1310640" cy="1347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REWORK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880" y="1003403"/>
            <a:ext cx="3825240" cy="1235509"/>
          </a:xfrm>
        </p:spPr>
        <p:txBody>
          <a:bodyPr>
            <a:noAutofit/>
          </a:bodyPr>
          <a:lstStyle/>
          <a:p>
            <a:r>
              <a:rPr lang="en-US" sz="1300" dirty="0" smtClean="0"/>
              <a:t>EXCEPTION HANDLING</a:t>
            </a:r>
            <a:endParaRPr lang="en-US" sz="1300" dirty="0"/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Handling damaged product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b="0" dirty="0" smtClean="0">
                <a:solidFill>
                  <a:srgbClr val="666666"/>
                </a:solidFill>
              </a:rPr>
              <a:t>Printing new labels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b="0" dirty="0" smtClean="0">
                <a:solidFill>
                  <a:srgbClr val="666666"/>
                </a:solidFill>
              </a:rPr>
              <a:t>Making the physical match the electronic</a:t>
            </a:r>
            <a:endParaRPr lang="en-US" sz="1300" b="0" dirty="0">
              <a:solidFill>
                <a:srgbClr val="666666"/>
              </a:solidFill>
            </a:endParaRP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35880" y="2223672"/>
            <a:ext cx="3825240" cy="123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INBOUND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Incoming damaged or wrong product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Shortage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Overage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endParaRPr lang="en-US" sz="1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35880" y="3294771"/>
            <a:ext cx="3825240" cy="1235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OUTBOUND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Incorrect destination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Physical serial numbers do not match electronic records</a:t>
            </a:r>
          </a:p>
          <a:p>
            <a:endParaRPr lang="en-US" sz="13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03403"/>
            <a:ext cx="4267200" cy="350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517525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58838" indent="-227013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82675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6363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DC CONSOLE FUNCTIONALITY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Label Printing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Packing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Unpacking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Picking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Decommissioning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Returns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QA Release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Receiving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Shipping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Sampling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Lot/Material/Quantity Verification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Sales Order Integration</a:t>
            </a:r>
          </a:p>
          <a:p>
            <a:pPr marL="803275" lvl="1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803275" lvl="1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803275" lvl="1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05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global </a:t>
            </a:r>
            <a:r>
              <a:rPr lang="en-US" dirty="0"/>
              <a:t>economy demands </a:t>
            </a:r>
            <a:r>
              <a:rPr lang="en-US" dirty="0" smtClean="0"/>
              <a:t>a larger </a:t>
            </a:r>
            <a:r>
              <a:rPr lang="en-US" dirty="0"/>
              <a:t>and more complex supply chain.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Brand </a:t>
            </a:r>
            <a:r>
              <a:rPr lang="en-US" dirty="0"/>
              <a:t>owners face many challenges </a:t>
            </a:r>
            <a:r>
              <a:rPr lang="en-US" dirty="0" smtClean="0"/>
              <a:t>and </a:t>
            </a:r>
            <a:r>
              <a:rPr lang="en-US" dirty="0"/>
              <a:t>each represents another potential opportunity for </a:t>
            </a:r>
            <a:r>
              <a:rPr lang="en-US" dirty="0" smtClean="0"/>
              <a:t>error in </a:t>
            </a:r>
            <a:r>
              <a:rPr lang="en-US" dirty="0"/>
              <a:t>the supply chain.</a:t>
            </a:r>
          </a:p>
          <a:p>
            <a:endParaRPr lang="en-US" dirty="0"/>
          </a:p>
          <a:p>
            <a:r>
              <a:rPr lang="en-US" dirty="0" smtClean="0"/>
              <a:t>Product diversion, introduction of counterfeits, and recalls all </a:t>
            </a:r>
            <a:r>
              <a:rPr lang="en-US" dirty="0"/>
              <a:t>impact </a:t>
            </a:r>
            <a:r>
              <a:rPr lang="en-US" dirty="0" smtClean="0"/>
              <a:t>the safety </a:t>
            </a:r>
            <a:r>
              <a:rPr lang="en-US" dirty="0"/>
              <a:t>of the supply chain </a:t>
            </a:r>
            <a:r>
              <a:rPr lang="en-US" dirty="0" smtClean="0"/>
              <a:t>and the bottom line.</a:t>
            </a:r>
          </a:p>
          <a:p>
            <a:endParaRPr lang="en-US" dirty="0"/>
          </a:p>
          <a:p>
            <a:r>
              <a:rPr lang="en-US" dirty="0" smtClean="0"/>
              <a:t>The enterprise and supply chain contain valuable data, ensuring the physical matches the data is vital.  </a:t>
            </a:r>
          </a:p>
          <a:p>
            <a:endParaRPr lang="en-US" dirty="0"/>
          </a:p>
          <a:p>
            <a:r>
              <a:rPr lang="en-US" dirty="0" smtClean="0"/>
              <a:t>A comprehensive </a:t>
            </a:r>
            <a:r>
              <a:rPr lang="en-US" dirty="0"/>
              <a:t>system is required to </a:t>
            </a:r>
            <a:r>
              <a:rPr lang="en-US" dirty="0" smtClean="0"/>
              <a:t>connect the enterprise and supply chain, identify, </a:t>
            </a:r>
            <a:r>
              <a:rPr lang="en-US" dirty="0"/>
              <a:t>and track products from manufacturing to </a:t>
            </a:r>
            <a:r>
              <a:rPr lang="en-US" dirty="0" smtClean="0"/>
              <a:t>consumer.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REPOSITORY FOR THE SUPPLY CHAIN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6258655" y="1938620"/>
            <a:ext cx="1598983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4598435" y="1929502"/>
            <a:ext cx="1598984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2938216" y="1955215"/>
            <a:ext cx="1598982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75746" y="1927578"/>
            <a:ext cx="1598984" cy="16602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45000">
                <a:schemeClr val="bg1">
                  <a:alpha val="7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Content Placeholder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22828" r="26861" b="24755"/>
          <a:stretch/>
        </p:blipFill>
        <p:spPr>
          <a:xfrm>
            <a:off x="5124563" y="2169343"/>
            <a:ext cx="538162" cy="6062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30403" b="54413"/>
          <a:stretch/>
        </p:blipFill>
        <p:spPr>
          <a:xfrm>
            <a:off x="1229498" y="1481723"/>
            <a:ext cx="6643129" cy="5031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26" y="2056426"/>
            <a:ext cx="1198175" cy="9456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96" y="1986363"/>
            <a:ext cx="1561014" cy="1054739"/>
          </a:xfrm>
          <a:prstGeom prst="rect">
            <a:avLst/>
          </a:prstGeom>
        </p:spPr>
      </p:pic>
      <p:sp>
        <p:nvSpPr>
          <p:cNvPr id="19" name="Flowchart: Merge 18"/>
          <p:cNvSpPr/>
          <p:nvPr/>
        </p:nvSpPr>
        <p:spPr>
          <a:xfrm>
            <a:off x="2038606" y="2769979"/>
            <a:ext cx="213119" cy="138229"/>
          </a:xfrm>
          <a:prstGeom prst="flowChartMerge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737" y="2775549"/>
            <a:ext cx="1568400" cy="864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1" t="27449" r="36867" b="29420"/>
          <a:stretch/>
        </p:blipFill>
        <p:spPr>
          <a:xfrm>
            <a:off x="3508275" y="2236963"/>
            <a:ext cx="488676" cy="59383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53003" y="1964295"/>
            <a:ext cx="6519820" cy="214546"/>
          </a:xfrm>
          <a:prstGeom prst="rect">
            <a:avLst/>
          </a:prstGeom>
          <a:solidFill>
            <a:srgbClr val="2A6EBB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1411909" y="1975894"/>
            <a:ext cx="1407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Manufacturing / Packaging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3652" y="1975894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Distributor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7187" y="1984867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Wholesaler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3979" y="1985832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Pharmacy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26" y="2745498"/>
            <a:ext cx="1083341" cy="9246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25" y="2769979"/>
            <a:ext cx="1083341" cy="9246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17" y="2769979"/>
            <a:ext cx="1083341" cy="9246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24" y="2603478"/>
            <a:ext cx="1169135" cy="9647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23" y="2421851"/>
            <a:ext cx="801553" cy="84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43" y="2619169"/>
            <a:ext cx="1169135" cy="964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8" y="2603478"/>
            <a:ext cx="1169135" cy="9647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77" y="2421851"/>
            <a:ext cx="801553" cy="84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97" y="2619169"/>
            <a:ext cx="1169135" cy="9647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03" y="2603726"/>
            <a:ext cx="1169135" cy="9647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02" y="2422099"/>
            <a:ext cx="801553" cy="848957"/>
          </a:xfrm>
          <a:prstGeom prst="rect">
            <a:avLst/>
          </a:prstGeom>
        </p:spPr>
      </p:pic>
      <p:sp>
        <p:nvSpPr>
          <p:cNvPr id="38" name="Right Triangle 37"/>
          <p:cNvSpPr/>
          <p:nvPr/>
        </p:nvSpPr>
        <p:spPr>
          <a:xfrm rot="10800000">
            <a:off x="4649578" y="1490286"/>
            <a:ext cx="3207418" cy="4680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 flipH="1">
            <a:off x="1204028" y="1485930"/>
            <a:ext cx="3090000" cy="4680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4" t="32545" r="35955"/>
          <a:stretch/>
        </p:blipFill>
        <p:spPr>
          <a:xfrm>
            <a:off x="4006396" y="1037462"/>
            <a:ext cx="1057525" cy="12153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1" y="2606268"/>
            <a:ext cx="1169135" cy="964741"/>
          </a:xfrm>
          <a:prstGeom prst="rect">
            <a:avLst/>
          </a:prstGeom>
        </p:spPr>
      </p:pic>
      <p:sp>
        <p:nvSpPr>
          <p:cNvPr id="42" name="Content Placeholder 2"/>
          <p:cNvSpPr>
            <a:spLocks noGrp="1"/>
          </p:cNvSpPr>
          <p:nvPr>
            <p:ph idx="4294967295"/>
          </p:nvPr>
        </p:nvSpPr>
        <p:spPr>
          <a:xfrm>
            <a:off x="1275489" y="3549414"/>
            <a:ext cx="1644240" cy="8988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Commissioning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Packing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Shipping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QA Sampling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4294967295"/>
          </p:nvPr>
        </p:nvSpPr>
        <p:spPr>
          <a:xfrm>
            <a:off x="2935892" y="3549413"/>
            <a:ext cx="1644240" cy="1111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Receiving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Unpacking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Commissioning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Packing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Shipping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4294967295"/>
          </p:nvPr>
        </p:nvSpPr>
        <p:spPr>
          <a:xfrm>
            <a:off x="4581792" y="3541650"/>
            <a:ext cx="1644240" cy="1111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Receiving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Unpacking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Commissioning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Packing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Shipping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4294967295"/>
          </p:nvPr>
        </p:nvSpPr>
        <p:spPr>
          <a:xfrm>
            <a:off x="6227692" y="3541650"/>
            <a:ext cx="1644240" cy="1111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Receiving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Unpacking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Destroying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666666"/>
                </a:solidFill>
              </a:rPr>
              <a:t>Dispensing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6" y="905222"/>
            <a:ext cx="1184930" cy="1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57201" y="705394"/>
            <a:ext cx="4041775" cy="409714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buClrTx/>
              <a:buSzTx/>
            </a:pPr>
            <a:r>
              <a:rPr lang="en-US" sz="1400" kern="0" dirty="0">
                <a:cs typeface="Arial"/>
                <a:sym typeface="Arial"/>
                <a:rtl val="0"/>
              </a:rPr>
              <a:t>Simplified Implementation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Cloud based, infrastructure light technology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Open APIs and Services - customization and integration</a:t>
            </a:r>
          </a:p>
          <a:p>
            <a:pPr marL="557213" lvl="1" indent="-214313" defTabSz="601266" eaLnBrk="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200" kern="0" noProof="1">
                <a:cs typeface="Arial" charset="0"/>
                <a:sym typeface="Arial"/>
                <a:rtl val="0"/>
              </a:rPr>
              <a:t>ERP</a:t>
            </a:r>
          </a:p>
          <a:p>
            <a:pPr marL="557213" lvl="1" indent="-214313" defTabSz="601266" eaLnBrk="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200" kern="0" noProof="1">
                <a:cs typeface="Arial" charset="0"/>
                <a:sym typeface="Arial"/>
                <a:rtl val="0"/>
              </a:rPr>
              <a:t>MES</a:t>
            </a:r>
          </a:p>
          <a:p>
            <a:pPr marL="557213" lvl="1" indent="-214313" defTabSz="601266" eaLnBrk="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200" kern="0" noProof="1">
                <a:cs typeface="Arial" charset="0"/>
                <a:sym typeface="Arial"/>
                <a:rtl val="0"/>
              </a:rPr>
              <a:t>Premise serialization systems</a:t>
            </a:r>
          </a:p>
          <a:p>
            <a:pPr lvl="0" defTabSz="914400">
              <a:spcBef>
                <a:spcPts val="0"/>
              </a:spcBef>
              <a:buClrTx/>
              <a:buSzTx/>
            </a:pPr>
            <a:r>
              <a:rPr lang="en-US" sz="1400" kern="0" dirty="0" smtClean="0">
                <a:cs typeface="Arial"/>
                <a:sym typeface="Arial"/>
                <a:rtl val="0"/>
              </a:rPr>
              <a:t>Flexible </a:t>
            </a:r>
            <a:r>
              <a:rPr lang="en-US" sz="1400" kern="0" dirty="0">
                <a:cs typeface="Arial"/>
                <a:sym typeface="Arial"/>
                <a:rtl val="0"/>
              </a:rPr>
              <a:t>&amp; </a:t>
            </a:r>
            <a:r>
              <a:rPr lang="en-US" sz="1400" kern="0" dirty="0" smtClean="0">
                <a:cs typeface="Arial"/>
                <a:sym typeface="Arial"/>
                <a:rtl val="0"/>
              </a:rPr>
              <a:t>Scalable</a:t>
            </a:r>
            <a:endParaRPr lang="en-US" sz="1400" kern="0" dirty="0">
              <a:cs typeface="Arial"/>
              <a:sym typeface="Arial"/>
              <a:rtl val="0"/>
            </a:endParaRP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Adapt to changing regulatory environments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Built from ground up with big data in mind 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Deployed since 2006 with CMO/CPO, Pharma, Virtual</a:t>
            </a:r>
          </a:p>
          <a:p>
            <a:pPr lvl="0" defTabSz="914400">
              <a:spcBef>
                <a:spcPts val="0"/>
              </a:spcBef>
              <a:buClrTx/>
              <a:buSzTx/>
            </a:pPr>
            <a:r>
              <a:rPr lang="en-US" sz="1400" kern="0" dirty="0">
                <a:cs typeface="Arial"/>
                <a:sym typeface="Arial"/>
                <a:rtl val="0"/>
              </a:rPr>
              <a:t>Secure &amp; Resilient 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Secure access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Built-in firewalls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Flexible authentication scenarios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Private Cloud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Encrypted data storage</a:t>
            </a:r>
          </a:p>
          <a:p>
            <a:pPr lvl="0" defTabSz="601266" eaLnBrk="0" hangingPunct="0">
              <a:spcBef>
                <a:spcPts val="0"/>
              </a:spcBef>
              <a:buClr>
                <a:srgbClr val="F79646"/>
              </a:buClr>
              <a:buSzTx/>
            </a:pPr>
            <a:r>
              <a:rPr lang="en-US" sz="1400" kern="0" noProof="1">
                <a:cs typeface="Arial" charset="0"/>
                <a:sym typeface="Arial"/>
                <a:rtl val="0"/>
              </a:rPr>
              <a:t>Economic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“Pay as you go” model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Low cost integration with supply chain partners</a:t>
            </a:r>
          </a:p>
          <a:p>
            <a:pPr marL="214313" lvl="0" indent="-214313" defTabSz="601266" eaLnBrk="0" hangingPunct="0">
              <a:spcBef>
                <a:spcPts val="0"/>
              </a:spcBef>
              <a:buClr>
                <a:srgbClr val="2A6EBB"/>
              </a:buClr>
              <a:buSzTx/>
              <a:buFont typeface="Wingdings" panose="05000000000000000000" pitchFamily="2" charset="2"/>
              <a:buChar char="§"/>
            </a:pPr>
            <a:r>
              <a:rPr lang="en-US" sz="1200" b="0" kern="0" noProof="1">
                <a:solidFill>
                  <a:srgbClr val="666666"/>
                </a:solidFill>
                <a:cs typeface="Arial" charset="0"/>
                <a:sym typeface="Arial"/>
                <a:rtl val="0"/>
              </a:rPr>
              <a:t>Future proof investment - compliance ready options</a:t>
            </a:r>
          </a:p>
          <a:p>
            <a:pPr lvl="0" defTabSz="601266" eaLnBrk="0" hangingPunct="0">
              <a:spcBef>
                <a:spcPts val="0"/>
              </a:spcBef>
              <a:buClr>
                <a:srgbClr val="F79646"/>
              </a:buClr>
              <a:buSzTx/>
            </a:pPr>
            <a:endParaRPr lang="en-US" sz="1400" b="0" kern="0" noProof="1">
              <a:solidFill>
                <a:srgbClr val="000000"/>
              </a:solidFill>
              <a:cs typeface="Arial" charset="0"/>
              <a:sym typeface="Arial"/>
              <a:rtl val="0"/>
            </a:endParaRPr>
          </a:p>
          <a:p>
            <a:pPr lvl="0" defTabSz="914400">
              <a:spcBef>
                <a:spcPts val="0"/>
              </a:spcBef>
              <a:buClrTx/>
              <a:buSzTx/>
            </a:pPr>
            <a:endParaRPr lang="en-US" sz="1400" b="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SYSTECH UNITRACE™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2" descr="UniT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42" y="1399594"/>
            <a:ext cx="4597295" cy="27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37" y="1005171"/>
            <a:ext cx="1886716" cy="27432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0483" y="4823230"/>
            <a:ext cx="3733800" cy="2379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© Systech International |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5" y="1570527"/>
            <a:ext cx="6499892" cy="2415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THE EYES OF THE BRAND OWNER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817C-3934-4366-B08C-B8F93DD10F6E}" type="slidenum">
              <a:rPr lang="en-US" smtClean="0"/>
              <a:t>32</a:t>
            </a:fld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57199" y="985964"/>
            <a:ext cx="3940629" cy="106182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050" b="1" dirty="0">
                <a:solidFill>
                  <a:srgbClr val="FD8D15"/>
                </a:solidFill>
              </a:rPr>
              <a:t>Market Persona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Many products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Many sites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Deep supply chain</a:t>
            </a:r>
            <a:endParaRPr lang="en-US" sz="1050" dirty="0">
              <a:solidFill>
                <a:srgbClr val="666666"/>
              </a:solidFill>
            </a:endParaRP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Internal packaging and contract packaging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7200" y="2383594"/>
            <a:ext cx="4195461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050" b="1" dirty="0">
                <a:solidFill>
                  <a:srgbClr val="FD8D15"/>
                </a:solidFill>
              </a:rPr>
              <a:t>Business Requirements and Challenges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Connecting contract packagers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Outsourcing contract service providers for packaging means levering their expertise and resources - but you are not their only client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Connecting logistics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Ensuring specific business requirements are supported (aggregation, rework, data exchange)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Managing </a:t>
            </a:r>
            <a:r>
              <a:rPr lang="en-US" sz="1050" dirty="0">
                <a:solidFill>
                  <a:srgbClr val="666666"/>
                </a:solidFill>
              </a:rPr>
              <a:t>serial numbers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Market compliance reporting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Connecting EPCIS repository to other business systems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52661" y="1542924"/>
            <a:ext cx="4328055" cy="2031325"/>
          </a:xfrm>
          <a:prstGeom prst="rect">
            <a:avLst/>
          </a:prstGeom>
          <a:gradFill flip="none" rotWithShape="1">
            <a:gsLst>
              <a:gs pos="100000">
                <a:srgbClr val="DDEBF7">
                  <a:shade val="67500"/>
                  <a:satMod val="115000"/>
                </a:srgbClr>
              </a:gs>
              <a:gs pos="0">
                <a:srgbClr val="DDEBF7">
                  <a:shade val="100000"/>
                  <a:satMod val="115000"/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666666"/>
                </a:solidFill>
              </a:rPr>
              <a:t>Serial </a:t>
            </a:r>
            <a:r>
              <a:rPr lang="en-US" sz="1050" b="1" dirty="0">
                <a:solidFill>
                  <a:srgbClr val="666666"/>
                </a:solidFill>
              </a:rPr>
              <a:t>Number Management</a:t>
            </a:r>
            <a:endParaRPr lang="en-US" sz="1050" dirty="0">
              <a:solidFill>
                <a:srgbClr val="666666"/>
              </a:solidFill>
            </a:endParaRP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Support for ranges, lists, and random numbers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Multiple setup and import methods giving companies options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666666"/>
                </a:solidFill>
              </a:rPr>
              <a:t>Portals</a:t>
            </a:r>
            <a:endParaRPr lang="en-US" sz="1050" b="1" dirty="0">
              <a:solidFill>
                <a:srgbClr val="666666"/>
              </a:solidFill>
            </a:endParaRP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Giving </a:t>
            </a:r>
            <a:r>
              <a:rPr lang="en-US" sz="1050" dirty="0" smtClean="0">
                <a:solidFill>
                  <a:srgbClr val="666666"/>
                </a:solidFill>
              </a:rPr>
              <a:t>stakeholders immediate </a:t>
            </a:r>
            <a:r>
              <a:rPr lang="en-US" sz="1050" dirty="0">
                <a:solidFill>
                  <a:srgbClr val="666666"/>
                </a:solidFill>
              </a:rPr>
              <a:t>access to data (queries)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666666"/>
                </a:solidFill>
              </a:rPr>
              <a:t>Bridging the Gaps</a:t>
            </a:r>
            <a:endParaRPr lang="en-US" sz="1050" dirty="0">
              <a:solidFill>
                <a:srgbClr val="666666"/>
              </a:solidFill>
            </a:endParaRP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Connecting </a:t>
            </a:r>
            <a:r>
              <a:rPr lang="en-US" sz="1050" dirty="0" smtClean="0">
                <a:solidFill>
                  <a:srgbClr val="666666"/>
                </a:solidFill>
              </a:rPr>
              <a:t>all systems with secure data </a:t>
            </a:r>
            <a:r>
              <a:rPr lang="en-US" sz="1050" dirty="0">
                <a:solidFill>
                  <a:srgbClr val="666666"/>
                </a:solidFill>
              </a:rPr>
              <a:t>exchange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666666"/>
                </a:solidFill>
              </a:rPr>
              <a:t>Compliance Gateway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Providing the reporting options to ensure brand owners meet regulatory compliance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666666"/>
                </a:solidFill>
              </a:rPr>
              <a:t>ECPIS Repository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Ensuring the data is safe and </a:t>
            </a:r>
            <a:r>
              <a:rPr lang="en-US" sz="1050" dirty="0" smtClean="0">
                <a:solidFill>
                  <a:srgbClr val="666666"/>
                </a:solidFill>
              </a:rPr>
              <a:t>scalable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279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rgbClr val="A6A6A6"/>
                </a:solidFill>
              </a:rPr>
              <a:t>© </a:t>
            </a:r>
            <a:r>
              <a:rPr lang="en-US" sz="800" dirty="0" smtClean="0">
                <a:solidFill>
                  <a:srgbClr val="A6A6A6"/>
                </a:solidFill>
              </a:rPr>
              <a:t>2016 </a:t>
            </a:r>
            <a:r>
              <a:rPr lang="en-US" sz="800" dirty="0">
                <a:solidFill>
                  <a:srgbClr val="A6A6A6"/>
                </a:solidFill>
              </a:rPr>
              <a:t>Systech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6722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5679E-6 L 0.26771 -0.077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031" y="650134"/>
            <a:ext cx="4559858" cy="392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THE EYES OF CONTRACT </a:t>
            </a:r>
            <a:r>
              <a:rPr lang="en-US" dirty="0" smtClean="0"/>
              <a:t>SERVICE PROVIDER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817C-3934-4366-B08C-B8F93DD10F6E}" type="slidenum">
              <a:rPr lang="en-US" smtClean="0"/>
              <a:t>33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57200" y="2495346"/>
            <a:ext cx="4195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050" b="1" dirty="0">
                <a:solidFill>
                  <a:srgbClr val="FD8D15"/>
                </a:solidFill>
              </a:rPr>
              <a:t>Business Requirements and Challenges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Connecting their customers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Many customers = many systems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Connecting their packaging sites and lines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Data exchange with their customers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Serialization adds increased importance on data exchange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Not only customers, but customer’s distribution networks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Meeting client serialization requirements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Ensuring specific business requirements are supported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Aggregation/no agg on varying packaging formats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Rework capabilities	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57200" y="869853"/>
            <a:ext cx="4195462" cy="122341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>
              <a:buClr>
                <a:srgbClr val="7F7F7F"/>
              </a:buClr>
              <a:buSzPct val="25000"/>
            </a:pPr>
            <a:r>
              <a:rPr lang="en-US" sz="1050" b="1" dirty="0">
                <a:solidFill>
                  <a:srgbClr val="FD8D15"/>
                </a:solidFill>
              </a:rPr>
              <a:t>Market Persona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Many customers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Many sites with many lines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Many distribution </a:t>
            </a:r>
            <a:r>
              <a:rPr lang="en-US" sz="1050" dirty="0" smtClean="0">
                <a:solidFill>
                  <a:srgbClr val="666666"/>
                </a:solidFill>
              </a:rPr>
              <a:t>networks </a:t>
            </a:r>
            <a:r>
              <a:rPr lang="en-US" sz="1050" dirty="0">
                <a:solidFill>
                  <a:srgbClr val="666666"/>
                </a:solidFill>
              </a:rPr>
              <a:t>to feed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Customer dedicated lines and multi-purpose lines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Packaging and serialization requirements dictated by customers 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Shipping pallets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93972" y="1515557"/>
            <a:ext cx="4328055" cy="2192908"/>
          </a:xfrm>
          <a:prstGeom prst="rect">
            <a:avLst/>
          </a:prstGeom>
          <a:gradFill flip="none" rotWithShape="1">
            <a:gsLst>
              <a:gs pos="100000">
                <a:srgbClr val="DDEBF7">
                  <a:shade val="67500"/>
                  <a:satMod val="115000"/>
                </a:srgbClr>
              </a:gs>
              <a:gs pos="0">
                <a:srgbClr val="DDEBF7">
                  <a:shade val="100000"/>
                  <a:satMod val="115000"/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5B9BD5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666666"/>
                </a:solidFill>
              </a:rPr>
              <a:t>Simplified </a:t>
            </a:r>
            <a:r>
              <a:rPr lang="en-US" sz="1050" b="1" dirty="0">
                <a:solidFill>
                  <a:srgbClr val="666666"/>
                </a:solidFill>
              </a:rPr>
              <a:t>Connectivity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Remove the 1 to 1 relationship between customers and packaging lines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Manage </a:t>
            </a:r>
            <a:r>
              <a:rPr lang="en-US" sz="1050" dirty="0">
                <a:solidFill>
                  <a:srgbClr val="666666"/>
                </a:solidFill>
              </a:rPr>
              <a:t>the data flow from many customers to many packaging lines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666666"/>
                </a:solidFill>
              </a:rPr>
              <a:t>Integration Bridge</a:t>
            </a:r>
            <a:endParaRPr lang="en-US" sz="1050" dirty="0">
              <a:solidFill>
                <a:srgbClr val="666666"/>
              </a:solidFill>
            </a:endParaRP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Providing the mapping tools to deliver data accurately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Providing the connection options to transport data securely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Provide support for inbound and </a:t>
            </a:r>
            <a:r>
              <a:rPr lang="en-US" sz="1050" dirty="0">
                <a:solidFill>
                  <a:srgbClr val="666666"/>
                </a:solidFill>
              </a:rPr>
              <a:t>outbound data streams</a:t>
            </a:r>
          </a:p>
          <a:p>
            <a:pPr marL="214313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rgbClr val="666666"/>
                </a:solidFill>
              </a:rPr>
              <a:t>Warehouse Rework</a:t>
            </a:r>
            <a:endParaRPr lang="en-US" sz="1050" dirty="0">
              <a:solidFill>
                <a:srgbClr val="666666"/>
              </a:solidFill>
            </a:endParaRP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666666"/>
                </a:solidFill>
              </a:rPr>
              <a:t>Be ready for exception handling in the warehouse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Full </a:t>
            </a:r>
            <a:r>
              <a:rPr lang="en-US" sz="1050" dirty="0">
                <a:solidFill>
                  <a:srgbClr val="666666"/>
                </a:solidFill>
              </a:rPr>
              <a:t>supply chain rework capabilities</a:t>
            </a:r>
          </a:p>
          <a:p>
            <a:pPr marL="557213" lvl="1" indent="-214313">
              <a:buClr>
                <a:srgbClr val="2A6EBB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666666"/>
                </a:solidFill>
              </a:rPr>
              <a:t>Integrate with ERP systems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0359" y="2495346"/>
            <a:ext cx="1619529" cy="217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279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rgbClr val="A6A6A6"/>
                </a:solidFill>
              </a:rPr>
              <a:t>© </a:t>
            </a:r>
            <a:r>
              <a:rPr lang="en-US" sz="800" dirty="0" smtClean="0">
                <a:solidFill>
                  <a:srgbClr val="A6A6A6"/>
                </a:solidFill>
              </a:rPr>
              <a:t>2016 </a:t>
            </a:r>
            <a:r>
              <a:rPr lang="en-US" sz="800" dirty="0">
                <a:solidFill>
                  <a:srgbClr val="A6A6A6"/>
                </a:solidFill>
              </a:rPr>
              <a:t>Systech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40340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6771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951E-6 L 0.25 -2.8395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6" grpId="0"/>
      <p:bldP spid="58" grpId="0" animBg="1"/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4483100" y="1934807"/>
            <a:ext cx="4146271" cy="8977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				    Security</a:t>
            </a:r>
            <a:endParaRPr lang="en" sz="2400" dirty="0"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4585964" y="2851119"/>
            <a:ext cx="3872236" cy="5990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Feeling Safe in the Cloud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01228" y="3450171"/>
            <a:ext cx="3856975" cy="397075"/>
          </a:xfrm>
        </p:spPr>
        <p:txBody>
          <a:bodyPr>
            <a:normAutofit/>
          </a:bodyPr>
          <a:lstStyle/>
          <a:p>
            <a:r>
              <a:rPr lang="en-US" dirty="0" smtClean="0"/>
              <a:t>Rev 2.0 - Oct</a:t>
            </a:r>
            <a:r>
              <a:rPr lang="en-US" sz="1000" dirty="0" smtClean="0"/>
              <a:t> 2015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5" y="2382023"/>
            <a:ext cx="1886716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9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CLOUD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2015 Systech International. V1.3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9" t="30098" r="35231" b="30956"/>
          <a:stretch/>
        </p:blipFill>
        <p:spPr>
          <a:xfrm>
            <a:off x="5546235" y="704070"/>
            <a:ext cx="3114675" cy="1895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6861" r="22977" b="26607"/>
          <a:stretch/>
        </p:blipFill>
        <p:spPr>
          <a:xfrm>
            <a:off x="7051185" y="1410523"/>
            <a:ext cx="1438275" cy="1304926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 flipV="1">
            <a:off x="457200" y="1003718"/>
            <a:ext cx="4060313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57580" y="1046370"/>
            <a:ext cx="2196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Physical/Internal Security</a:t>
            </a:r>
          </a:p>
        </p:txBody>
      </p:sp>
      <p:sp>
        <p:nvSpPr>
          <p:cNvPr id="17" name="Parallelogram 16"/>
          <p:cNvSpPr/>
          <p:nvPr/>
        </p:nvSpPr>
        <p:spPr>
          <a:xfrm flipV="1">
            <a:off x="457200" y="1479309"/>
            <a:ext cx="4584199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76056" y="1512058"/>
            <a:ext cx="175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 Security</a:t>
            </a:r>
          </a:p>
        </p:txBody>
      </p:sp>
      <p:sp>
        <p:nvSpPr>
          <p:cNvPr id="19" name="Parallelogram 18"/>
          <p:cNvSpPr/>
          <p:nvPr/>
        </p:nvSpPr>
        <p:spPr>
          <a:xfrm flipV="1">
            <a:off x="457201" y="1966020"/>
            <a:ext cx="5136660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28797" y="1990118"/>
            <a:ext cx="2712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eAttack and Malware Protection</a:t>
            </a:r>
          </a:p>
        </p:txBody>
      </p:sp>
      <p:sp>
        <p:nvSpPr>
          <p:cNvPr id="21" name="Parallelogram 20"/>
          <p:cNvSpPr/>
          <p:nvPr/>
        </p:nvSpPr>
        <p:spPr>
          <a:xfrm flipV="1">
            <a:off x="457201" y="2423110"/>
            <a:ext cx="5673790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89401" y="2455859"/>
            <a:ext cx="891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Firewalls</a:t>
            </a:r>
          </a:p>
        </p:txBody>
      </p:sp>
      <p:sp>
        <p:nvSpPr>
          <p:cNvPr id="23" name="Parallelogram 22"/>
          <p:cNvSpPr/>
          <p:nvPr/>
        </p:nvSpPr>
        <p:spPr>
          <a:xfrm flipV="1">
            <a:off x="457200" y="2919016"/>
            <a:ext cx="6196529" cy="355514"/>
          </a:xfrm>
          <a:prstGeom prst="parallelogram">
            <a:avLst>
              <a:gd name="adj" fmla="val 119620"/>
            </a:avLst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72837" y="2951765"/>
            <a:ext cx="2137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Host and Virtual OS IAM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Parallelogram 24"/>
          <p:cNvSpPr/>
          <p:nvPr/>
        </p:nvSpPr>
        <p:spPr>
          <a:xfrm flipV="1">
            <a:off x="457201" y="3409595"/>
            <a:ext cx="6745318" cy="355514"/>
          </a:xfrm>
          <a:prstGeom prst="parallelogram">
            <a:avLst>
              <a:gd name="adj" fmla="val 119620"/>
            </a:avLst>
          </a:prstGeom>
          <a:solidFill>
            <a:srgbClr val="8DC6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54015" y="3442344"/>
            <a:ext cx="2733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Backups and Disaster Recovery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RESPONSIBILITY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025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2015 Systech International. V1.3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Shape 182"/>
          <p:cNvSpPr txBox="1">
            <a:spLocks/>
          </p:cNvSpPr>
          <p:nvPr/>
        </p:nvSpPr>
        <p:spPr>
          <a:xfrm>
            <a:off x="4859747" y="867845"/>
            <a:ext cx="4060449" cy="372638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sz="1600" b="1" kern="120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458788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sz="1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sz="1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20"/>
              </a:spcBef>
              <a:buClr>
                <a:srgbClr val="3E67B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/>
              <a:t>AWS is responsible to protect the </a:t>
            </a:r>
            <a:r>
              <a:rPr lang="en-US" b="0" dirty="0" smtClean="0"/>
              <a:t>services, hardware</a:t>
            </a:r>
            <a:r>
              <a:rPr lang="en-US" b="0" dirty="0"/>
              <a:t>, software, </a:t>
            </a:r>
            <a:r>
              <a:rPr lang="en-US" b="0" dirty="0" smtClean="0"/>
              <a:t>and facilities of the cloud.</a:t>
            </a:r>
          </a:p>
          <a:p>
            <a:pPr marL="285750" indent="-285750">
              <a:spcBef>
                <a:spcPts val="320"/>
              </a:spcBef>
              <a:buClr>
                <a:srgbClr val="3E67B1"/>
              </a:buClr>
              <a:buSzPct val="70000"/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spcBef>
                <a:spcPts val="320"/>
              </a:spcBef>
              <a:buClr>
                <a:srgbClr val="3E67B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/>
              <a:t>Systech is responsible </a:t>
            </a:r>
            <a:r>
              <a:rPr lang="en-US" b="0" dirty="0"/>
              <a:t>to </a:t>
            </a:r>
            <a:r>
              <a:rPr lang="en-US" b="0" dirty="0" smtClean="0"/>
              <a:t>protect the </a:t>
            </a:r>
            <a:r>
              <a:rPr lang="en-US" b="0" dirty="0"/>
              <a:t>applications </a:t>
            </a:r>
            <a:r>
              <a:rPr lang="en-US" b="0" dirty="0" smtClean="0"/>
              <a:t>running in the cloud.</a:t>
            </a:r>
          </a:p>
          <a:p>
            <a:pPr marL="285750" indent="-285750">
              <a:spcBef>
                <a:spcPts val="320"/>
              </a:spcBef>
              <a:buClr>
                <a:srgbClr val="3E67B1"/>
              </a:buClr>
              <a:buSzPct val="70000"/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spcBef>
                <a:spcPts val="320"/>
              </a:spcBef>
              <a:buClr>
                <a:srgbClr val="3E67B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b="0" dirty="0" smtClean="0"/>
              <a:t>AWS are audited by 3</a:t>
            </a:r>
            <a:r>
              <a:rPr lang="en-US" b="0" baseline="30000" dirty="0" smtClean="0"/>
              <a:t>rd</a:t>
            </a:r>
            <a:r>
              <a:rPr lang="en-US" b="0" dirty="0" smtClean="0"/>
              <a:t> party companies and provide full visibility in reporting : </a:t>
            </a:r>
            <a:r>
              <a:rPr lang="en-US" dirty="0" smtClean="0"/>
              <a:t>aws.amazon.com/compliance</a:t>
            </a:r>
            <a:endParaRPr lang="en-US" b="0" dirty="0"/>
          </a:p>
          <a:p>
            <a:pPr marL="285750" indent="-285750">
              <a:spcBef>
                <a:spcPts val="320"/>
              </a:spcBef>
              <a:buClr>
                <a:srgbClr val="7F7F7F"/>
              </a:buClr>
              <a:buSzPct val="70000"/>
              <a:buFont typeface="Wingdings" panose="05000000000000000000" pitchFamily="2" charset="2"/>
              <a:buChar char="§"/>
            </a:pPr>
            <a:endParaRPr lang="en-US" b="0" dirty="0"/>
          </a:p>
        </p:txBody>
      </p:sp>
      <p:sp>
        <p:nvSpPr>
          <p:cNvPr id="9" name="Left-Right Arrow 8"/>
          <p:cNvSpPr/>
          <p:nvPr/>
        </p:nvSpPr>
        <p:spPr>
          <a:xfrm>
            <a:off x="466690" y="946670"/>
            <a:ext cx="1681729" cy="421734"/>
          </a:xfrm>
          <a:prstGeom prst="leftRightArrow">
            <a:avLst/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+mj-lt"/>
              </a:rPr>
              <a:t>HTTPS (443)</a:t>
            </a:r>
            <a:endParaRPr lang="en-US" sz="1300" b="1" dirty="0">
              <a:latin typeface="+mj-lt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66690" y="2485028"/>
            <a:ext cx="1681729" cy="443908"/>
          </a:xfrm>
          <a:prstGeom prst="leftRightArrow">
            <a:avLst/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+mj-lt"/>
              </a:rPr>
              <a:t>SOAP/REST (443)</a:t>
            </a:r>
            <a:endParaRPr lang="en-US" sz="1100" b="1" dirty="0">
              <a:latin typeface="+mj-lt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466690" y="1454615"/>
            <a:ext cx="1681729" cy="427199"/>
          </a:xfrm>
          <a:prstGeom prst="leftRightArrow">
            <a:avLst/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+mj-lt"/>
              </a:rPr>
              <a:t>AS2 (5080)</a:t>
            </a:r>
            <a:endParaRPr lang="en-US" sz="1300" b="1" dirty="0">
              <a:latin typeface="+mj-lt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66690" y="1968025"/>
            <a:ext cx="1681729" cy="430793"/>
          </a:xfrm>
          <a:prstGeom prst="leftRightArrow">
            <a:avLst/>
          </a:prstGeom>
          <a:solidFill>
            <a:srgbClr val="3573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latin typeface="+mj-lt"/>
              </a:rPr>
              <a:t>sFTP (5022)</a:t>
            </a:r>
            <a:endParaRPr lang="en-US" sz="1300" b="1" dirty="0">
              <a:latin typeface="+mj-lt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2101850" y="963613"/>
            <a:ext cx="2447925" cy="2009775"/>
          </a:xfrm>
          <a:custGeom>
            <a:avLst/>
            <a:gdLst>
              <a:gd name="T0" fmla="*/ 96 w 4800"/>
              <a:gd name="T1" fmla="*/ 3936 h 3936"/>
              <a:gd name="T2" fmla="*/ 4704 w 4800"/>
              <a:gd name="T3" fmla="*/ 3936 h 3936"/>
              <a:gd name="T4" fmla="*/ 4800 w 4800"/>
              <a:gd name="T5" fmla="*/ 3840 h 3936"/>
              <a:gd name="T6" fmla="*/ 4800 w 4800"/>
              <a:gd name="T7" fmla="*/ 3840 h 3936"/>
              <a:gd name="T8" fmla="*/ 4800 w 4800"/>
              <a:gd name="T9" fmla="*/ 96 h 3936"/>
              <a:gd name="T10" fmla="*/ 4704 w 4800"/>
              <a:gd name="T11" fmla="*/ 0 h 3936"/>
              <a:gd name="T12" fmla="*/ 4704 w 4800"/>
              <a:gd name="T13" fmla="*/ 0 h 3936"/>
              <a:gd name="T14" fmla="*/ 96 w 4800"/>
              <a:gd name="T15" fmla="*/ 0 h 3936"/>
              <a:gd name="T16" fmla="*/ 0 w 4800"/>
              <a:gd name="T17" fmla="*/ 96 h 3936"/>
              <a:gd name="T18" fmla="*/ 0 w 4800"/>
              <a:gd name="T19" fmla="*/ 96 h 3936"/>
              <a:gd name="T20" fmla="*/ 0 w 4800"/>
              <a:gd name="T21" fmla="*/ 3840 h 3936"/>
              <a:gd name="T22" fmla="*/ 96 w 4800"/>
              <a:gd name="T23" fmla="*/ 3936 h 3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00" h="3936">
                <a:moveTo>
                  <a:pt x="96" y="3936"/>
                </a:moveTo>
                <a:lnTo>
                  <a:pt x="4704" y="3936"/>
                </a:lnTo>
                <a:cubicBezTo>
                  <a:pt x="4757" y="3936"/>
                  <a:pt x="4800" y="3893"/>
                  <a:pt x="4800" y="3840"/>
                </a:cubicBezTo>
                <a:cubicBezTo>
                  <a:pt x="4800" y="3840"/>
                  <a:pt x="4800" y="3840"/>
                  <a:pt x="4800" y="3840"/>
                </a:cubicBezTo>
                <a:lnTo>
                  <a:pt x="4800" y="96"/>
                </a:lnTo>
                <a:cubicBezTo>
                  <a:pt x="4800" y="43"/>
                  <a:pt x="4757" y="0"/>
                  <a:pt x="4704" y="0"/>
                </a:cubicBezTo>
                <a:lnTo>
                  <a:pt x="4704" y="0"/>
                </a:ln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96"/>
                </a:lnTo>
                <a:lnTo>
                  <a:pt x="0" y="3840"/>
                </a:lnTo>
                <a:cubicBezTo>
                  <a:pt x="0" y="3893"/>
                  <a:pt x="43" y="3936"/>
                  <a:pt x="96" y="3936"/>
                </a:cubicBezTo>
                <a:close/>
              </a:path>
            </a:pathLst>
          </a:custGeom>
          <a:noFill/>
          <a:ln w="28575" cap="rnd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2289176" y="2247900"/>
            <a:ext cx="2155825" cy="685800"/>
          </a:xfrm>
          <a:custGeom>
            <a:avLst/>
            <a:gdLst>
              <a:gd name="T0" fmla="*/ 96 w 4224"/>
              <a:gd name="T1" fmla="*/ 1344 h 1344"/>
              <a:gd name="T2" fmla="*/ 4128 w 4224"/>
              <a:gd name="T3" fmla="*/ 1344 h 1344"/>
              <a:gd name="T4" fmla="*/ 4224 w 4224"/>
              <a:gd name="T5" fmla="*/ 1248 h 1344"/>
              <a:gd name="T6" fmla="*/ 4224 w 4224"/>
              <a:gd name="T7" fmla="*/ 1248 h 1344"/>
              <a:gd name="T8" fmla="*/ 4224 w 4224"/>
              <a:gd name="T9" fmla="*/ 96 h 1344"/>
              <a:gd name="T10" fmla="*/ 4128 w 4224"/>
              <a:gd name="T11" fmla="*/ 0 h 1344"/>
              <a:gd name="T12" fmla="*/ 96 w 4224"/>
              <a:gd name="T13" fmla="*/ 0 h 1344"/>
              <a:gd name="T14" fmla="*/ 0 w 4224"/>
              <a:gd name="T15" fmla="*/ 96 h 1344"/>
              <a:gd name="T16" fmla="*/ 0 w 4224"/>
              <a:gd name="T17" fmla="*/ 1248 h 1344"/>
              <a:gd name="T18" fmla="*/ 96 w 4224"/>
              <a:gd name="T19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4" h="1344">
                <a:moveTo>
                  <a:pt x="96" y="1344"/>
                </a:moveTo>
                <a:lnTo>
                  <a:pt x="4128" y="1344"/>
                </a:lnTo>
                <a:cubicBezTo>
                  <a:pt x="4181" y="1344"/>
                  <a:pt x="4224" y="1301"/>
                  <a:pt x="4224" y="1248"/>
                </a:cubicBezTo>
                <a:cubicBezTo>
                  <a:pt x="4224" y="1248"/>
                  <a:pt x="4224" y="1248"/>
                  <a:pt x="4224" y="1248"/>
                </a:cubicBezTo>
                <a:lnTo>
                  <a:pt x="4224" y="96"/>
                </a:lnTo>
                <a:cubicBezTo>
                  <a:pt x="4224" y="43"/>
                  <a:pt x="4181" y="0"/>
                  <a:pt x="4128" y="0"/>
                </a:cubicBez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1248"/>
                </a:lnTo>
                <a:cubicBezTo>
                  <a:pt x="0" y="1301"/>
                  <a:pt x="43" y="1344"/>
                  <a:pt x="96" y="1344"/>
                </a:cubicBezTo>
                <a:close/>
              </a:path>
            </a:pathLst>
          </a:custGeom>
          <a:solidFill>
            <a:srgbClr val="8DC63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09925" y="2465388"/>
            <a:ext cx="341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API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2297113" y="1454150"/>
            <a:ext cx="2155825" cy="685800"/>
          </a:xfrm>
          <a:custGeom>
            <a:avLst/>
            <a:gdLst>
              <a:gd name="T0" fmla="*/ 96 w 4224"/>
              <a:gd name="T1" fmla="*/ 1344 h 1344"/>
              <a:gd name="T2" fmla="*/ 4128 w 4224"/>
              <a:gd name="T3" fmla="*/ 1344 h 1344"/>
              <a:gd name="T4" fmla="*/ 4224 w 4224"/>
              <a:gd name="T5" fmla="*/ 1248 h 1344"/>
              <a:gd name="T6" fmla="*/ 4224 w 4224"/>
              <a:gd name="T7" fmla="*/ 1248 h 1344"/>
              <a:gd name="T8" fmla="*/ 4224 w 4224"/>
              <a:gd name="T9" fmla="*/ 96 h 1344"/>
              <a:gd name="T10" fmla="*/ 4128 w 4224"/>
              <a:gd name="T11" fmla="*/ 0 h 1344"/>
              <a:gd name="T12" fmla="*/ 4128 w 4224"/>
              <a:gd name="T13" fmla="*/ 0 h 1344"/>
              <a:gd name="T14" fmla="*/ 96 w 4224"/>
              <a:gd name="T15" fmla="*/ 0 h 1344"/>
              <a:gd name="T16" fmla="*/ 0 w 4224"/>
              <a:gd name="T17" fmla="*/ 96 h 1344"/>
              <a:gd name="T18" fmla="*/ 0 w 4224"/>
              <a:gd name="T19" fmla="*/ 1248 h 1344"/>
              <a:gd name="T20" fmla="*/ 96 w 4224"/>
              <a:gd name="T21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24" h="1344">
                <a:moveTo>
                  <a:pt x="96" y="1344"/>
                </a:moveTo>
                <a:lnTo>
                  <a:pt x="4128" y="1344"/>
                </a:lnTo>
                <a:cubicBezTo>
                  <a:pt x="4181" y="1344"/>
                  <a:pt x="4224" y="1301"/>
                  <a:pt x="4224" y="1248"/>
                </a:cubicBezTo>
                <a:cubicBezTo>
                  <a:pt x="4224" y="1248"/>
                  <a:pt x="4224" y="1248"/>
                  <a:pt x="4224" y="1248"/>
                </a:cubicBezTo>
                <a:lnTo>
                  <a:pt x="4224" y="96"/>
                </a:lnTo>
                <a:cubicBezTo>
                  <a:pt x="4224" y="43"/>
                  <a:pt x="4181" y="0"/>
                  <a:pt x="4128" y="0"/>
                </a:cubicBezTo>
                <a:lnTo>
                  <a:pt x="4128" y="0"/>
                </a:ln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1248"/>
                </a:lnTo>
                <a:cubicBezTo>
                  <a:pt x="0" y="1301"/>
                  <a:pt x="43" y="1344"/>
                  <a:pt x="96" y="1344"/>
                </a:cubicBezTo>
                <a:close/>
              </a:path>
            </a:pathLst>
          </a:custGeom>
          <a:solidFill>
            <a:srgbClr val="3573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711450" y="1679575"/>
            <a:ext cx="13882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APPLICATION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481788" y="3059599"/>
            <a:ext cx="4083085" cy="1373766"/>
          </a:xfrm>
          <a:custGeom>
            <a:avLst/>
            <a:gdLst>
              <a:gd name="T0" fmla="*/ 96 w 7296"/>
              <a:gd name="T1" fmla="*/ 2880 h 2880"/>
              <a:gd name="T2" fmla="*/ 7200 w 7296"/>
              <a:gd name="T3" fmla="*/ 2880 h 2880"/>
              <a:gd name="T4" fmla="*/ 7296 w 7296"/>
              <a:gd name="T5" fmla="*/ 2784 h 2880"/>
              <a:gd name="T6" fmla="*/ 7296 w 7296"/>
              <a:gd name="T7" fmla="*/ 2784 h 2880"/>
              <a:gd name="T8" fmla="*/ 7296 w 7296"/>
              <a:gd name="T9" fmla="*/ 96 h 2880"/>
              <a:gd name="T10" fmla="*/ 7200 w 7296"/>
              <a:gd name="T11" fmla="*/ 0 h 2880"/>
              <a:gd name="T12" fmla="*/ 7200 w 7296"/>
              <a:gd name="T13" fmla="*/ 0 h 2880"/>
              <a:gd name="T14" fmla="*/ 96 w 7296"/>
              <a:gd name="T15" fmla="*/ 0 h 2880"/>
              <a:gd name="T16" fmla="*/ 0 w 7296"/>
              <a:gd name="T17" fmla="*/ 96 h 2880"/>
              <a:gd name="T18" fmla="*/ 0 w 7296"/>
              <a:gd name="T19" fmla="*/ 96 h 2880"/>
              <a:gd name="T20" fmla="*/ 0 w 7296"/>
              <a:gd name="T21" fmla="*/ 2784 h 2880"/>
              <a:gd name="T22" fmla="*/ 96 w 7296"/>
              <a:gd name="T23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96" h="2880">
                <a:moveTo>
                  <a:pt x="96" y="2880"/>
                </a:moveTo>
                <a:lnTo>
                  <a:pt x="7200" y="2880"/>
                </a:lnTo>
                <a:cubicBezTo>
                  <a:pt x="7253" y="2880"/>
                  <a:pt x="7296" y="2837"/>
                  <a:pt x="7296" y="2784"/>
                </a:cubicBezTo>
                <a:cubicBezTo>
                  <a:pt x="7296" y="2784"/>
                  <a:pt x="7296" y="2784"/>
                  <a:pt x="7296" y="2784"/>
                </a:cubicBezTo>
                <a:lnTo>
                  <a:pt x="7296" y="96"/>
                </a:lnTo>
                <a:cubicBezTo>
                  <a:pt x="7296" y="43"/>
                  <a:pt x="7253" y="0"/>
                  <a:pt x="7200" y="0"/>
                </a:cubicBezTo>
                <a:lnTo>
                  <a:pt x="7200" y="0"/>
                </a:ln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96"/>
                </a:lnTo>
                <a:lnTo>
                  <a:pt x="0" y="2784"/>
                </a:lnTo>
                <a:cubicBezTo>
                  <a:pt x="0" y="2837"/>
                  <a:pt x="43" y="2880"/>
                  <a:pt x="96" y="2880"/>
                </a:cubicBezTo>
                <a:close/>
              </a:path>
            </a:pathLst>
          </a:custGeom>
          <a:noFill/>
          <a:ln w="28575">
            <a:solidFill>
              <a:srgbClr val="3E67B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273934" y="3051889"/>
            <a:ext cx="26337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AWS Region Infrastructure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274295" y="3353917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339383" y="3353917"/>
            <a:ext cx="4215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IaaS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739433" y="3353917"/>
            <a:ext cx="689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762907" y="3643715"/>
            <a:ext cx="782638" cy="596900"/>
          </a:xfrm>
          <a:custGeom>
            <a:avLst/>
            <a:gdLst>
              <a:gd name="T0" fmla="*/ 96 w 1536"/>
              <a:gd name="T1" fmla="*/ 1169 h 1169"/>
              <a:gd name="T2" fmla="*/ 1440 w 1536"/>
              <a:gd name="T3" fmla="*/ 1169 h 1169"/>
              <a:gd name="T4" fmla="*/ 1536 w 1536"/>
              <a:gd name="T5" fmla="*/ 1073 h 1169"/>
              <a:gd name="T6" fmla="*/ 1536 w 1536"/>
              <a:gd name="T7" fmla="*/ 1073 h 1169"/>
              <a:gd name="T8" fmla="*/ 1536 w 1536"/>
              <a:gd name="T9" fmla="*/ 96 h 1169"/>
              <a:gd name="T10" fmla="*/ 1440 w 1536"/>
              <a:gd name="T11" fmla="*/ 0 h 1169"/>
              <a:gd name="T12" fmla="*/ 96 w 1536"/>
              <a:gd name="T13" fmla="*/ 0 h 1169"/>
              <a:gd name="T14" fmla="*/ 0 w 1536"/>
              <a:gd name="T15" fmla="*/ 96 h 1169"/>
              <a:gd name="T16" fmla="*/ 0 w 1536"/>
              <a:gd name="T17" fmla="*/ 96 h 1169"/>
              <a:gd name="T18" fmla="*/ 0 w 1536"/>
              <a:gd name="T19" fmla="*/ 1073 h 1169"/>
              <a:gd name="T20" fmla="*/ 96 w 1536"/>
              <a:gd name="T21" fmla="*/ 1169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36" h="1169">
                <a:moveTo>
                  <a:pt x="96" y="1169"/>
                </a:moveTo>
                <a:lnTo>
                  <a:pt x="1440" y="1169"/>
                </a:lnTo>
                <a:cubicBezTo>
                  <a:pt x="1493" y="1169"/>
                  <a:pt x="1536" y="1126"/>
                  <a:pt x="1536" y="1073"/>
                </a:cubicBezTo>
                <a:cubicBezTo>
                  <a:pt x="1536" y="1073"/>
                  <a:pt x="1536" y="1073"/>
                  <a:pt x="1536" y="1073"/>
                </a:cubicBezTo>
                <a:lnTo>
                  <a:pt x="1536" y="96"/>
                </a:lnTo>
                <a:cubicBezTo>
                  <a:pt x="1536" y="43"/>
                  <a:pt x="1493" y="0"/>
                  <a:pt x="1440" y="0"/>
                </a:cubicBez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96"/>
                </a:lnTo>
                <a:lnTo>
                  <a:pt x="0" y="1073"/>
                </a:lnTo>
                <a:cubicBezTo>
                  <a:pt x="0" y="1126"/>
                  <a:pt x="43" y="1169"/>
                  <a:pt x="96" y="1169"/>
                </a:cubicBezTo>
                <a:close/>
              </a:path>
            </a:pathLst>
          </a:custGeom>
          <a:solidFill>
            <a:srgbClr val="666666"/>
          </a:solidFill>
          <a:ln w="12700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961433" y="3819055"/>
            <a:ext cx="2837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229720" y="3819055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1680974" y="3643715"/>
            <a:ext cx="782638" cy="596900"/>
          </a:xfrm>
          <a:custGeom>
            <a:avLst/>
            <a:gdLst>
              <a:gd name="T0" fmla="*/ 96 w 1536"/>
              <a:gd name="T1" fmla="*/ 1169 h 1169"/>
              <a:gd name="T2" fmla="*/ 1440 w 1536"/>
              <a:gd name="T3" fmla="*/ 1169 h 1169"/>
              <a:gd name="T4" fmla="*/ 1536 w 1536"/>
              <a:gd name="T5" fmla="*/ 1073 h 1169"/>
              <a:gd name="T6" fmla="*/ 1536 w 1536"/>
              <a:gd name="T7" fmla="*/ 1073 h 1169"/>
              <a:gd name="T8" fmla="*/ 1536 w 1536"/>
              <a:gd name="T9" fmla="*/ 96 h 1169"/>
              <a:gd name="T10" fmla="*/ 1440 w 1536"/>
              <a:gd name="T11" fmla="*/ 0 h 1169"/>
              <a:gd name="T12" fmla="*/ 96 w 1536"/>
              <a:gd name="T13" fmla="*/ 0 h 1169"/>
              <a:gd name="T14" fmla="*/ 0 w 1536"/>
              <a:gd name="T15" fmla="*/ 96 h 1169"/>
              <a:gd name="T16" fmla="*/ 0 w 1536"/>
              <a:gd name="T17" fmla="*/ 1073 h 1169"/>
              <a:gd name="T18" fmla="*/ 96 w 1536"/>
              <a:gd name="T19" fmla="*/ 1169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6" h="1169">
                <a:moveTo>
                  <a:pt x="96" y="1169"/>
                </a:moveTo>
                <a:lnTo>
                  <a:pt x="1440" y="1169"/>
                </a:lnTo>
                <a:cubicBezTo>
                  <a:pt x="1493" y="1169"/>
                  <a:pt x="1536" y="1126"/>
                  <a:pt x="1536" y="1073"/>
                </a:cubicBezTo>
                <a:cubicBezTo>
                  <a:pt x="1536" y="1073"/>
                  <a:pt x="1536" y="1073"/>
                  <a:pt x="1536" y="1073"/>
                </a:cubicBezTo>
                <a:lnTo>
                  <a:pt x="1536" y="96"/>
                </a:lnTo>
                <a:cubicBezTo>
                  <a:pt x="1536" y="43"/>
                  <a:pt x="1493" y="0"/>
                  <a:pt x="1440" y="0"/>
                </a:cubicBez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1073"/>
                </a:lnTo>
                <a:cubicBezTo>
                  <a:pt x="0" y="1126"/>
                  <a:pt x="43" y="1169"/>
                  <a:pt x="96" y="1169"/>
                </a:cubicBezTo>
                <a:close/>
              </a:path>
            </a:pathLst>
          </a:custGeom>
          <a:solidFill>
            <a:srgbClr val="6666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1915520" y="3819055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045695" y="3819055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Freeform 27"/>
          <p:cNvSpPr>
            <a:spLocks/>
          </p:cNvSpPr>
          <p:nvPr/>
        </p:nvSpPr>
        <p:spPr bwMode="auto">
          <a:xfrm>
            <a:off x="2532852" y="3643715"/>
            <a:ext cx="784225" cy="596900"/>
          </a:xfrm>
          <a:custGeom>
            <a:avLst/>
            <a:gdLst>
              <a:gd name="T0" fmla="*/ 96 w 1536"/>
              <a:gd name="T1" fmla="*/ 1169 h 1169"/>
              <a:gd name="T2" fmla="*/ 1440 w 1536"/>
              <a:gd name="T3" fmla="*/ 1169 h 1169"/>
              <a:gd name="T4" fmla="*/ 1536 w 1536"/>
              <a:gd name="T5" fmla="*/ 1073 h 1169"/>
              <a:gd name="T6" fmla="*/ 1536 w 1536"/>
              <a:gd name="T7" fmla="*/ 1073 h 1169"/>
              <a:gd name="T8" fmla="*/ 1536 w 1536"/>
              <a:gd name="T9" fmla="*/ 96 h 1169"/>
              <a:gd name="T10" fmla="*/ 1440 w 1536"/>
              <a:gd name="T11" fmla="*/ 0 h 1169"/>
              <a:gd name="T12" fmla="*/ 96 w 1536"/>
              <a:gd name="T13" fmla="*/ 0 h 1169"/>
              <a:gd name="T14" fmla="*/ 0 w 1536"/>
              <a:gd name="T15" fmla="*/ 96 h 1169"/>
              <a:gd name="T16" fmla="*/ 0 w 1536"/>
              <a:gd name="T17" fmla="*/ 1073 h 1169"/>
              <a:gd name="T18" fmla="*/ 96 w 1536"/>
              <a:gd name="T19" fmla="*/ 1169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6" h="1169">
                <a:moveTo>
                  <a:pt x="96" y="1169"/>
                </a:moveTo>
                <a:lnTo>
                  <a:pt x="1440" y="1169"/>
                </a:lnTo>
                <a:cubicBezTo>
                  <a:pt x="1493" y="1169"/>
                  <a:pt x="1536" y="1126"/>
                  <a:pt x="1536" y="1073"/>
                </a:cubicBezTo>
                <a:cubicBezTo>
                  <a:pt x="1536" y="1073"/>
                  <a:pt x="1536" y="1073"/>
                  <a:pt x="1536" y="1073"/>
                </a:cubicBezTo>
                <a:lnTo>
                  <a:pt x="1536" y="96"/>
                </a:lnTo>
                <a:cubicBezTo>
                  <a:pt x="1536" y="43"/>
                  <a:pt x="1493" y="0"/>
                  <a:pt x="1440" y="0"/>
                </a:cubicBez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1073"/>
                </a:lnTo>
                <a:cubicBezTo>
                  <a:pt x="0" y="1126"/>
                  <a:pt x="43" y="1169"/>
                  <a:pt x="96" y="1169"/>
                </a:cubicBezTo>
                <a:close/>
              </a:path>
            </a:pathLst>
          </a:custGeom>
          <a:solidFill>
            <a:srgbClr val="6666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731495" y="3744442"/>
            <a:ext cx="3686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Load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2593383" y="3931767"/>
            <a:ext cx="6476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Balancer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reeform 31"/>
          <p:cNvSpPr>
            <a:spLocks/>
          </p:cNvSpPr>
          <p:nvPr/>
        </p:nvSpPr>
        <p:spPr bwMode="auto">
          <a:xfrm>
            <a:off x="3367088" y="3645303"/>
            <a:ext cx="784225" cy="596900"/>
          </a:xfrm>
          <a:custGeom>
            <a:avLst/>
            <a:gdLst>
              <a:gd name="T0" fmla="*/ 96 w 1536"/>
              <a:gd name="T1" fmla="*/ 1170 h 1170"/>
              <a:gd name="T2" fmla="*/ 1440 w 1536"/>
              <a:gd name="T3" fmla="*/ 1170 h 1170"/>
              <a:gd name="T4" fmla="*/ 1536 w 1536"/>
              <a:gd name="T5" fmla="*/ 1074 h 1170"/>
              <a:gd name="T6" fmla="*/ 1536 w 1536"/>
              <a:gd name="T7" fmla="*/ 1074 h 1170"/>
              <a:gd name="T8" fmla="*/ 1536 w 1536"/>
              <a:gd name="T9" fmla="*/ 96 h 1170"/>
              <a:gd name="T10" fmla="*/ 1440 w 1536"/>
              <a:gd name="T11" fmla="*/ 0 h 1170"/>
              <a:gd name="T12" fmla="*/ 96 w 1536"/>
              <a:gd name="T13" fmla="*/ 0 h 1170"/>
              <a:gd name="T14" fmla="*/ 0 w 1536"/>
              <a:gd name="T15" fmla="*/ 96 h 1170"/>
              <a:gd name="T16" fmla="*/ 0 w 1536"/>
              <a:gd name="T17" fmla="*/ 1074 h 1170"/>
              <a:gd name="T18" fmla="*/ 96 w 1536"/>
              <a:gd name="T19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6" h="1170">
                <a:moveTo>
                  <a:pt x="96" y="1170"/>
                </a:moveTo>
                <a:lnTo>
                  <a:pt x="1440" y="1170"/>
                </a:lnTo>
                <a:cubicBezTo>
                  <a:pt x="1493" y="1170"/>
                  <a:pt x="1536" y="1127"/>
                  <a:pt x="1536" y="1074"/>
                </a:cubicBezTo>
                <a:cubicBezTo>
                  <a:pt x="1536" y="1074"/>
                  <a:pt x="1536" y="1074"/>
                  <a:pt x="1536" y="1074"/>
                </a:cubicBezTo>
                <a:lnTo>
                  <a:pt x="1536" y="96"/>
                </a:lnTo>
                <a:cubicBezTo>
                  <a:pt x="1536" y="43"/>
                  <a:pt x="1493" y="0"/>
                  <a:pt x="1440" y="0"/>
                </a:cubicBezTo>
                <a:lnTo>
                  <a:pt x="96" y="0"/>
                </a:lnTo>
                <a:cubicBezTo>
                  <a:pt x="43" y="0"/>
                  <a:pt x="0" y="43"/>
                  <a:pt x="0" y="96"/>
                </a:cubicBezTo>
                <a:lnTo>
                  <a:pt x="0" y="1074"/>
                </a:lnTo>
                <a:cubicBezTo>
                  <a:pt x="0" y="1127"/>
                  <a:pt x="43" y="1170"/>
                  <a:pt x="96" y="1170"/>
                </a:cubicBezTo>
                <a:close/>
              </a:path>
            </a:pathLst>
          </a:custGeom>
          <a:solidFill>
            <a:srgbClr val="6666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541120" y="3803180"/>
            <a:ext cx="4312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RDS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1108472"/>
            <a:ext cx="1635041" cy="2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2691" y="872280"/>
            <a:ext cx="4137747" cy="610197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666666"/>
                </a:solidFill>
              </a:rPr>
              <a:t>ACHIEVE COMPLIANCE</a:t>
            </a:r>
          </a:p>
          <a:p>
            <a:pPr algn="ctr"/>
            <a:r>
              <a:rPr lang="en-US" sz="825" dirty="0" smtClean="0">
                <a:solidFill>
                  <a:srgbClr val="446EBE"/>
                </a:solidFill>
              </a:rPr>
              <a:t>Numerous </a:t>
            </a:r>
            <a:r>
              <a:rPr lang="en-US" sz="825" dirty="0">
                <a:solidFill>
                  <a:srgbClr val="446EBE"/>
                </a:solidFill>
              </a:rPr>
              <a:t>evolving regional regulations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4587" y="1578775"/>
            <a:ext cx="4135276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BE READY FOR EXCEPTIONS</a:t>
            </a:r>
            <a:endParaRPr lang="en-US" sz="1350" b="1" dirty="0">
              <a:solidFill>
                <a:srgbClr val="666666"/>
              </a:solidFill>
            </a:endParaRPr>
          </a:p>
          <a:p>
            <a:pPr marL="233357" algn="ctr"/>
            <a:r>
              <a:rPr lang="en-US" sz="825" dirty="0" smtClean="0">
                <a:solidFill>
                  <a:srgbClr val="446EBE"/>
                </a:solidFill>
              </a:rPr>
              <a:t>Happy path is great, but ensure readiness for the “what ifs”</a:t>
            </a:r>
            <a:endParaRPr lang="en-US" sz="825" dirty="0">
              <a:solidFill>
                <a:srgbClr val="446EB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535" y="2279192"/>
            <a:ext cx="4135590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SYSTEMS UNITE </a:t>
            </a:r>
            <a:endParaRPr lang="en-US" sz="1350" b="1" dirty="0">
              <a:solidFill>
                <a:srgbClr val="666666"/>
              </a:solidFill>
            </a:endParaRPr>
          </a:p>
          <a:p>
            <a:pPr algn="ctr"/>
            <a:r>
              <a:rPr lang="en-US" sz="825" dirty="0" smtClean="0">
                <a:solidFill>
                  <a:srgbClr val="446EBE"/>
                </a:solidFill>
              </a:rPr>
              <a:t>Multiple vendors and interfaces</a:t>
            </a:r>
            <a:endParaRPr lang="en-US" sz="825" dirty="0">
              <a:solidFill>
                <a:srgbClr val="446EB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4535" y="2976164"/>
            <a:ext cx="4135590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SECURE BRAND</a:t>
            </a:r>
          </a:p>
          <a:p>
            <a:pPr algn="ctr"/>
            <a:r>
              <a:rPr lang="en-US" sz="830" dirty="0">
                <a:solidFill>
                  <a:srgbClr val="446EBE"/>
                </a:solidFill>
              </a:rPr>
              <a:t>Stabilize trust throughout the supply </a:t>
            </a:r>
            <a:r>
              <a:rPr lang="en-US" sz="830" dirty="0" smtClean="0">
                <a:solidFill>
                  <a:srgbClr val="446EBE"/>
                </a:solidFill>
              </a:rPr>
              <a:t>chain</a:t>
            </a:r>
            <a:endParaRPr lang="en-US" sz="1350" b="1" dirty="0">
              <a:solidFill>
                <a:srgbClr val="666666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2691" y="3675371"/>
            <a:ext cx="4135590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HARNESS THE DATA, IT’S OUT THERE</a:t>
            </a:r>
            <a:endParaRPr lang="en-US" sz="1350" b="1" dirty="0">
              <a:solidFill>
                <a:srgbClr val="666666"/>
              </a:solidFill>
            </a:endParaRPr>
          </a:p>
          <a:p>
            <a:pPr algn="ctr"/>
            <a:r>
              <a:rPr lang="en-US" sz="825" dirty="0" smtClean="0">
                <a:solidFill>
                  <a:srgbClr val="446EBE"/>
                </a:solidFill>
              </a:rPr>
              <a:t>Gather data and provide value</a:t>
            </a:r>
            <a:endParaRPr lang="en-US" sz="825" dirty="0">
              <a:solidFill>
                <a:srgbClr val="446EBE"/>
              </a:solidFill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279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rgbClr val="A6A6A6"/>
                </a:solidFill>
              </a:rPr>
              <a:t>© </a:t>
            </a:r>
            <a:r>
              <a:rPr lang="en-US" sz="800" dirty="0" smtClean="0">
                <a:solidFill>
                  <a:srgbClr val="A6A6A6"/>
                </a:solidFill>
              </a:rPr>
              <a:t>2016 </a:t>
            </a:r>
            <a:r>
              <a:rPr lang="en-US" sz="800" dirty="0">
                <a:solidFill>
                  <a:srgbClr val="A6A6A6"/>
                </a:solidFill>
              </a:rPr>
              <a:t>Systech International.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38542" y="872280"/>
            <a:ext cx="4137747" cy="610197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   KNOW AND MEET MARKET REGULATIONS</a:t>
            </a:r>
            <a:endParaRPr lang="en-US" sz="1350" b="1" dirty="0">
              <a:solidFill>
                <a:srgbClr val="666666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540438" y="1578775"/>
            <a:ext cx="4135276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IDENTIFY THE EXCEPTIONS AND STRENGTHEN YOUR SUPPLY CHAIN</a:t>
            </a:r>
            <a:endParaRPr lang="en-US" sz="1350" b="1" dirty="0">
              <a:solidFill>
                <a:srgbClr val="666666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40386" y="2279192"/>
            <a:ext cx="4135590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CHOOSE A FLEXIBLE SOLUTION</a:t>
            </a:r>
            <a:endParaRPr lang="en-US" sz="825" dirty="0">
              <a:solidFill>
                <a:srgbClr val="446EBE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12" y="929042"/>
            <a:ext cx="507188" cy="507188"/>
          </a:xfrm>
          <a:prstGeom prst="ellipse">
            <a:avLst/>
          </a:prstGeom>
          <a:solidFill>
            <a:srgbClr val="8DC63F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81" y="1635428"/>
            <a:ext cx="507188" cy="5071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81" y="2322497"/>
            <a:ext cx="507188" cy="5071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4540386" y="2976164"/>
            <a:ext cx="4135590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   ENSURE YOUR BRAND IS PROTECTED</a:t>
            </a:r>
            <a:endParaRPr lang="en-US" sz="1350" b="1" dirty="0">
              <a:solidFill>
                <a:srgbClr val="6666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8542" y="3675371"/>
            <a:ext cx="4135590" cy="610078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rgbClr val="666666"/>
                </a:solidFill>
              </a:rPr>
              <a:t>HUGE VALUE FROM RICH DATA</a:t>
            </a:r>
            <a:endParaRPr lang="en-US" sz="825" dirty="0">
              <a:solidFill>
                <a:srgbClr val="446EB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71198" y="3719993"/>
            <a:ext cx="507258" cy="495951"/>
          </a:xfrm>
          <a:prstGeom prst="ellipse">
            <a:avLst/>
          </a:prstGeom>
          <a:solidFill>
            <a:srgbClr val="3E67B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91" y="3556425"/>
            <a:ext cx="1053871" cy="893111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280076" y="3028003"/>
            <a:ext cx="507258" cy="495951"/>
          </a:xfrm>
          <a:prstGeom prst="ellipse">
            <a:avLst/>
          </a:prstGeom>
          <a:solidFill>
            <a:srgbClr val="3E67B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91" y="2724882"/>
            <a:ext cx="1071628" cy="10660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9260" y="879037"/>
            <a:ext cx="604773" cy="588978"/>
          </a:xfrm>
          <a:prstGeom prst="ellipse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015" r="3015" b="3015"/>
          <a:stretch/>
        </p:blipFill>
        <p:spPr bwMode="auto">
          <a:xfrm>
            <a:off x="4301395" y="950634"/>
            <a:ext cx="468374" cy="4683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4219260" y="1593608"/>
            <a:ext cx="604773" cy="588978"/>
          </a:xfrm>
          <a:prstGeom prst="ellipse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015" r="3015" b="3015"/>
          <a:stretch/>
        </p:blipFill>
        <p:spPr bwMode="auto">
          <a:xfrm>
            <a:off x="4291869" y="1664339"/>
            <a:ext cx="468374" cy="4683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44"/>
          <p:cNvSpPr/>
          <p:nvPr/>
        </p:nvSpPr>
        <p:spPr>
          <a:xfrm>
            <a:off x="4219260" y="2310173"/>
            <a:ext cx="604773" cy="588978"/>
          </a:xfrm>
          <a:prstGeom prst="ellipse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015" r="3015" b="3015"/>
          <a:stretch/>
        </p:blipFill>
        <p:spPr bwMode="auto">
          <a:xfrm>
            <a:off x="4291869" y="2380904"/>
            <a:ext cx="468374" cy="4683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46"/>
          <p:cNvSpPr/>
          <p:nvPr/>
        </p:nvSpPr>
        <p:spPr>
          <a:xfrm>
            <a:off x="4219260" y="2994180"/>
            <a:ext cx="604773" cy="588978"/>
          </a:xfrm>
          <a:prstGeom prst="ellipse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015" r="3015" b="3015"/>
          <a:stretch/>
        </p:blipFill>
        <p:spPr bwMode="auto">
          <a:xfrm>
            <a:off x="4291869" y="3064911"/>
            <a:ext cx="468374" cy="4683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Oval 48"/>
          <p:cNvSpPr/>
          <p:nvPr/>
        </p:nvSpPr>
        <p:spPr>
          <a:xfrm>
            <a:off x="4219260" y="3678422"/>
            <a:ext cx="604773" cy="588978"/>
          </a:xfrm>
          <a:prstGeom prst="ellipse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015" r="3015" b="3015"/>
          <a:stretch/>
        </p:blipFill>
        <p:spPr bwMode="auto">
          <a:xfrm>
            <a:off x="4291869" y="3749153"/>
            <a:ext cx="468374" cy="4683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1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661340" y="2159241"/>
            <a:ext cx="3872236" cy="496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</a:t>
            </a:r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61340" y="2668681"/>
            <a:ext cx="4137747" cy="398253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 smtClean="0">
                <a:solidFill>
                  <a:srgbClr val="666666"/>
                </a:solidFill>
              </a:rPr>
              <a:t>www.SystechOne.com</a:t>
            </a:r>
            <a:endParaRPr lang="en-US" sz="1350" b="1" dirty="0">
              <a:solidFill>
                <a:srgbClr val="66666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61339" y="3127367"/>
            <a:ext cx="4137747" cy="398253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 smtClean="0">
                <a:solidFill>
                  <a:srgbClr val="666666"/>
                </a:solidFill>
              </a:rPr>
              <a:t>US +1 609-395-8400</a:t>
            </a:r>
            <a:endParaRPr lang="en-US" sz="1350" b="1" dirty="0">
              <a:solidFill>
                <a:srgbClr val="66666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61338" y="3584222"/>
            <a:ext cx="4137747" cy="398253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666666"/>
                </a:solidFill>
              </a:rPr>
              <a:t>EU </a:t>
            </a:r>
            <a:r>
              <a:rPr lang="en-US" sz="1350" b="1" dirty="0" smtClean="0">
                <a:solidFill>
                  <a:srgbClr val="666666"/>
                </a:solidFill>
              </a:rPr>
              <a:t>+011 </a:t>
            </a:r>
            <a:r>
              <a:rPr lang="en-US" sz="1350" b="1" dirty="0">
                <a:solidFill>
                  <a:srgbClr val="666666"/>
                </a:solidFill>
              </a:rPr>
              <a:t>32 2 467 0330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61337" y="4041661"/>
            <a:ext cx="4137747" cy="398253"/>
          </a:xfrm>
          <a:prstGeom prst="roundRect">
            <a:avLst>
              <a:gd name="adj" fmla="val 5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 smtClean="0">
                <a:solidFill>
                  <a:srgbClr val="666666"/>
                </a:solidFill>
              </a:rPr>
              <a:t>marketing@systechone.com</a:t>
            </a:r>
            <a:endParaRPr lang="en-US" sz="135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1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BUSINESS CHALLENGES ARE WE TRYING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509" y="843382"/>
            <a:ext cx="3801290" cy="362621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Patient safety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Build trust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Increased consumer confidence</a:t>
            </a:r>
            <a:endParaRPr lang="en-US" b="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Comply </a:t>
            </a:r>
            <a:r>
              <a:rPr lang="en-US" dirty="0"/>
              <a:t>with global regulations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Avoid quarantine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Confirm market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Gain visibility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Diversion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Ensure proper </a:t>
            </a:r>
            <a:r>
              <a:rPr lang="en-US" dirty="0" smtClean="0"/>
              <a:t>handling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Expiration dates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Temperatures</a:t>
            </a:r>
            <a:endParaRPr lang="en-US" b="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Increase profitability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</a:rPr>
              <a:t>Simplify </a:t>
            </a:r>
            <a:r>
              <a:rPr lang="en-US" b="0" dirty="0" smtClean="0">
                <a:solidFill>
                  <a:srgbClr val="666666"/>
                </a:solidFill>
              </a:rPr>
              <a:t>recalls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</a:rPr>
              <a:t>Control returns</a:t>
            </a:r>
            <a:endParaRPr lang="en-US" b="0" dirty="0">
              <a:solidFill>
                <a:srgbClr val="66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30655" r="28710" b="29167"/>
          <a:stretch/>
        </p:blipFill>
        <p:spPr>
          <a:xfrm>
            <a:off x="1314450" y="1804128"/>
            <a:ext cx="2567414" cy="2310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6861" r="22977" b="26607"/>
          <a:stretch/>
        </p:blipFill>
        <p:spPr>
          <a:xfrm>
            <a:off x="1216194" y="2426344"/>
            <a:ext cx="1381963" cy="12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SYSTEMS ARE WE TRYING TO UNITE?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383"/>
            <a:ext cx="3704602" cy="130649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 smtClean="0">
                <a:ea typeface="Arial"/>
                <a:cs typeface="Arial"/>
                <a:sym typeface="Arial"/>
              </a:rPr>
              <a:t>Inside the 4 Walls of the Manufacturer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Managing the packaging line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Managing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c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ontract service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  <a:sym typeface="Arial"/>
              </a:rPr>
              <a:t>p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roviders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ERP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MES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  <a:sym typeface="Arial"/>
              </a:rPr>
              <a:t>WMS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382"/>
            <a:ext cx="4038600" cy="121942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 smtClean="0">
                <a:ea typeface="Arial"/>
                <a:cs typeface="Arial"/>
              </a:rPr>
              <a:t>Out in the Supply Chain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Exchanging data with trade partners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Providing authentication of production content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Synchronizing data storage</a:t>
            </a:r>
            <a:endParaRPr lang="en-US" b="0" dirty="0">
              <a:solidFill>
                <a:srgbClr val="666666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Visibility </a:t>
            </a: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and reporting of supply chain movement</a:t>
            </a:r>
          </a:p>
          <a:p>
            <a:pPr marL="285750" indent="-285750">
              <a:spcBef>
                <a:spcPts val="320"/>
              </a:spcBef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666666"/>
                </a:solidFill>
                <a:ea typeface="Arial"/>
                <a:cs typeface="Arial"/>
              </a:rPr>
              <a:t>Exception handling </a:t>
            </a:r>
            <a:r>
              <a:rPr lang="en-US" b="0" dirty="0" smtClean="0">
                <a:solidFill>
                  <a:srgbClr val="666666"/>
                </a:solidFill>
                <a:ea typeface="Arial"/>
                <a:cs typeface="Arial"/>
              </a:rPr>
              <a:t>support</a:t>
            </a:r>
            <a:endParaRPr lang="en-US" b="0" dirty="0">
              <a:solidFill>
                <a:srgbClr val="666666"/>
              </a:solidFill>
              <a:ea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" y="4827938"/>
            <a:ext cx="5562600" cy="2746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rgbClr val="A6A6A6"/>
                </a:solidFill>
              </a:rPr>
              <a:t>© </a:t>
            </a:r>
            <a:r>
              <a:rPr lang="en-US" sz="800" dirty="0" smtClean="0">
                <a:solidFill>
                  <a:srgbClr val="A6A6A6"/>
                </a:solidFill>
              </a:rPr>
              <a:t>2016 </a:t>
            </a:r>
            <a:r>
              <a:rPr lang="en-US" sz="800" dirty="0">
                <a:solidFill>
                  <a:srgbClr val="A6A6A6"/>
                </a:solidFill>
              </a:rPr>
              <a:t>Systech International. </a:t>
            </a:r>
          </a:p>
        </p:txBody>
      </p:sp>
      <p:grpSp>
        <p:nvGrpSpPr>
          <p:cNvPr id="281" name="Group 280"/>
          <p:cNvGrpSpPr/>
          <p:nvPr/>
        </p:nvGrpSpPr>
        <p:grpSpPr>
          <a:xfrm>
            <a:off x="4365145" y="2264455"/>
            <a:ext cx="4533166" cy="2216949"/>
            <a:chOff x="4365145" y="2264455"/>
            <a:chExt cx="4533166" cy="2216949"/>
          </a:xfrm>
        </p:grpSpPr>
        <p:sp>
          <p:nvSpPr>
            <p:cNvPr id="115" name="Rectangle 114"/>
            <p:cNvSpPr/>
            <p:nvPr/>
          </p:nvSpPr>
          <p:spPr>
            <a:xfrm>
              <a:off x="7019246" y="3245524"/>
              <a:ext cx="646384" cy="236983"/>
            </a:xfrm>
            <a:prstGeom prst="rect">
              <a:avLst/>
            </a:prstGeom>
            <a:solidFill>
              <a:schemeClr val="lt1">
                <a:alpha val="4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3" t="33586" r="24591" b="28473"/>
            <a:stretch/>
          </p:blipFill>
          <p:spPr>
            <a:xfrm>
              <a:off x="8155364" y="2962169"/>
              <a:ext cx="531906" cy="448235"/>
            </a:xfrm>
            <a:prstGeom prst="rect">
              <a:avLst/>
            </a:prstGeom>
          </p:spPr>
        </p:pic>
        <p:cxnSp>
          <p:nvCxnSpPr>
            <p:cNvPr id="117" name="Straight Connector 116"/>
            <p:cNvCxnSpPr/>
            <p:nvPr/>
          </p:nvCxnSpPr>
          <p:spPr>
            <a:xfrm flipV="1">
              <a:off x="5295947" y="2514504"/>
              <a:ext cx="765404" cy="431871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7944322" y="3298096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Dispensary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145" y="2518361"/>
              <a:ext cx="1456947" cy="1243587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4608380" y="3260107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Distribution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489910" y="3998770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Distribution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5" t="32541" r="38806" b="34426"/>
            <a:stretch/>
          </p:blipFill>
          <p:spPr>
            <a:xfrm>
              <a:off x="6078897" y="2264455"/>
              <a:ext cx="466165" cy="466165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5857184" y="2666957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Wholesaler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7" t="45611" r="35704" b="23148"/>
            <a:stretch/>
          </p:blipFill>
          <p:spPr>
            <a:xfrm>
              <a:off x="6261743" y="3039367"/>
              <a:ext cx="370541" cy="412313"/>
            </a:xfrm>
            <a:prstGeom prst="rect">
              <a:avLst/>
            </a:prstGeom>
          </p:spPr>
        </p:pic>
        <p:sp>
          <p:nvSpPr>
            <p:cNvPr id="154" name="TextBox 153"/>
            <p:cNvSpPr txBox="1"/>
            <p:nvPr/>
          </p:nvSpPr>
          <p:spPr>
            <a:xfrm>
              <a:off x="6029778" y="3398178"/>
              <a:ext cx="81667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Warehouse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7" t="45611" r="35704" b="23148"/>
            <a:stretch/>
          </p:blipFill>
          <p:spPr>
            <a:xfrm>
              <a:off x="7250824" y="2510955"/>
              <a:ext cx="370541" cy="412313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7018859" y="2869766"/>
              <a:ext cx="81667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Warehouse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5" t="32541" r="38806" b="34426"/>
            <a:stretch/>
          </p:blipFill>
          <p:spPr>
            <a:xfrm>
              <a:off x="7250824" y="3521160"/>
              <a:ext cx="466165" cy="466165"/>
            </a:xfrm>
            <a:prstGeom prst="rect">
              <a:avLst/>
            </a:prstGeom>
          </p:spPr>
        </p:pic>
        <p:sp>
          <p:nvSpPr>
            <p:cNvPr id="164" name="TextBox 163"/>
            <p:cNvSpPr txBox="1"/>
            <p:nvPr/>
          </p:nvSpPr>
          <p:spPr>
            <a:xfrm>
              <a:off x="7029111" y="3923662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Supplier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V="1">
              <a:off x="5476326" y="3328276"/>
              <a:ext cx="676307" cy="350557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5415789" y="3174045"/>
              <a:ext cx="736844" cy="8564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5485338" y="3897184"/>
              <a:ext cx="422733" cy="198296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6356679" y="3625674"/>
              <a:ext cx="97493" cy="297988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3" idx="1"/>
            </p:cNvCxnSpPr>
            <p:nvPr/>
          </p:nvCxnSpPr>
          <p:spPr>
            <a:xfrm flipH="1">
              <a:off x="6400803" y="3754243"/>
              <a:ext cx="850021" cy="435321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6564203" y="2561882"/>
              <a:ext cx="577223" cy="117268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7651896" y="2727062"/>
              <a:ext cx="482343" cy="248005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16" idx="1"/>
            </p:cNvCxnSpPr>
            <p:nvPr/>
          </p:nvCxnSpPr>
          <p:spPr>
            <a:xfrm flipH="1">
              <a:off x="7693138" y="3186287"/>
              <a:ext cx="462226" cy="525111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56" idx="2"/>
            </p:cNvCxnSpPr>
            <p:nvPr/>
          </p:nvCxnSpPr>
          <p:spPr>
            <a:xfrm>
              <a:off x="7427199" y="3100598"/>
              <a:ext cx="30160" cy="425863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6638447" y="2803792"/>
              <a:ext cx="530530" cy="387748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365" y="3237817"/>
              <a:ext cx="1456947" cy="1243587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5" t="32541" r="38806" b="34426"/>
            <a:stretch/>
          </p:blipFill>
          <p:spPr>
            <a:xfrm>
              <a:off x="5923713" y="3841216"/>
              <a:ext cx="466165" cy="466165"/>
            </a:xfrm>
            <a:prstGeom prst="rect">
              <a:avLst/>
            </a:prstGeom>
          </p:spPr>
        </p:pic>
        <p:sp>
          <p:nvSpPr>
            <p:cNvPr id="188" name="TextBox 187"/>
            <p:cNvSpPr txBox="1"/>
            <p:nvPr/>
          </p:nvSpPr>
          <p:spPr>
            <a:xfrm>
              <a:off x="5702000" y="4243718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Supplier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107255" y="1947805"/>
            <a:ext cx="3599343" cy="2825189"/>
            <a:chOff x="107255" y="1947805"/>
            <a:chExt cx="3599343" cy="2825189"/>
          </a:xfrm>
        </p:grpSpPr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55" y="2362367"/>
              <a:ext cx="1335730" cy="1210668"/>
            </a:xfrm>
            <a:prstGeom prst="rect">
              <a:avLst/>
            </a:prstGeom>
            <a:noFill/>
          </p:spPr>
        </p:pic>
        <p:sp>
          <p:nvSpPr>
            <p:cNvPr id="213" name="TextBox 212"/>
            <p:cNvSpPr txBox="1"/>
            <p:nvPr/>
          </p:nvSpPr>
          <p:spPr>
            <a:xfrm>
              <a:off x="317231" y="3207302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MES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10" y="1947805"/>
              <a:ext cx="1335730" cy="1210668"/>
            </a:xfrm>
            <a:prstGeom prst="rect">
              <a:avLst/>
            </a:prstGeom>
            <a:noFill/>
          </p:spPr>
        </p:pic>
        <p:sp>
          <p:nvSpPr>
            <p:cNvPr id="215" name="TextBox 214"/>
            <p:cNvSpPr txBox="1"/>
            <p:nvPr/>
          </p:nvSpPr>
          <p:spPr>
            <a:xfrm>
              <a:off x="1140169" y="2816420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ERP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679" y="2372271"/>
              <a:ext cx="1335730" cy="1210668"/>
            </a:xfrm>
            <a:prstGeom prst="rect">
              <a:avLst/>
            </a:prstGeom>
            <a:noFill/>
          </p:spPr>
        </p:pic>
        <p:sp>
          <p:nvSpPr>
            <p:cNvPr id="217" name="TextBox 216"/>
            <p:cNvSpPr txBox="1"/>
            <p:nvPr/>
          </p:nvSpPr>
          <p:spPr>
            <a:xfrm>
              <a:off x="2197655" y="3217206"/>
              <a:ext cx="95398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WMS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7" t="45611" r="35704" b="23148"/>
            <a:stretch/>
          </p:blipFill>
          <p:spPr>
            <a:xfrm>
              <a:off x="3121884" y="3435197"/>
              <a:ext cx="370541" cy="412313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/>
          </p:nvSpPr>
          <p:spPr>
            <a:xfrm>
              <a:off x="2889919" y="3794008"/>
              <a:ext cx="816679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Warehouse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175" y="3845701"/>
              <a:ext cx="921934" cy="900642"/>
            </a:xfrm>
            <a:prstGeom prst="rect">
              <a:avLst/>
            </a:prstGeom>
          </p:spPr>
        </p:pic>
        <p:sp>
          <p:nvSpPr>
            <p:cNvPr id="221" name="TextBox 220"/>
            <p:cNvSpPr txBox="1"/>
            <p:nvPr/>
          </p:nvSpPr>
          <p:spPr>
            <a:xfrm>
              <a:off x="1684935" y="4542162"/>
              <a:ext cx="1263746" cy="23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666666"/>
                  </a:solidFill>
                </a:rPr>
                <a:t>Packaging Lines</a:t>
              </a:r>
              <a:endParaRPr lang="en-US" sz="900" dirty="0">
                <a:solidFill>
                  <a:srgbClr val="666666"/>
                </a:solidFill>
              </a:endParaRPr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375" y="3854148"/>
              <a:ext cx="921934" cy="900642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7" t="34196" r="29381" b="26773"/>
            <a:stretch/>
          </p:blipFill>
          <p:spPr>
            <a:xfrm>
              <a:off x="341457" y="3617664"/>
              <a:ext cx="813650" cy="660131"/>
            </a:xfrm>
            <a:prstGeom prst="rect">
              <a:avLst/>
            </a:prstGeom>
          </p:spPr>
        </p:pic>
        <p:sp>
          <p:nvSpPr>
            <p:cNvPr id="224" name="TextBox 223"/>
            <p:cNvSpPr txBox="1"/>
            <p:nvPr/>
          </p:nvSpPr>
          <p:spPr>
            <a:xfrm>
              <a:off x="336247" y="4138451"/>
              <a:ext cx="978153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666666"/>
                  </a:solidFill>
                  <a:latin typeface="Orbitron" panose="02000000000000000000" pitchFamily="2" charset="0"/>
                  <a:ea typeface="Orbitron" panose="02000000000000000000" pitchFamily="2" charset="0"/>
                </a:rPr>
                <a:t>CMO / CPO</a:t>
              </a:r>
              <a:endParaRPr lang="en-US" sz="1000" dirty="0">
                <a:solidFill>
                  <a:srgbClr val="666666"/>
                </a:solidFill>
                <a:latin typeface="Orbitron" panose="02000000000000000000" pitchFamily="2" charset="0"/>
                <a:ea typeface="Orbitron" panose="02000000000000000000" pitchFamily="2" charset="0"/>
              </a:endParaRPr>
            </a:p>
          </p:txBody>
        </p:sp>
        <p:cxnSp>
          <p:nvCxnSpPr>
            <p:cNvPr id="225" name="Straight Connector 224"/>
            <p:cNvCxnSpPr/>
            <p:nvPr/>
          </p:nvCxnSpPr>
          <p:spPr>
            <a:xfrm flipV="1">
              <a:off x="1031014" y="2544790"/>
              <a:ext cx="351175" cy="248772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1821390" y="2585214"/>
              <a:ext cx="622634" cy="261670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875853" y="2983137"/>
              <a:ext cx="375392" cy="382773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819297" y="2788821"/>
              <a:ext cx="594723" cy="907976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599765" y="3400879"/>
              <a:ext cx="60239" cy="326746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025431" y="2789449"/>
              <a:ext cx="805656" cy="1220430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1827100" y="2771245"/>
              <a:ext cx="716605" cy="1183818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19" idx="2"/>
            </p:cNvCxnSpPr>
            <p:nvPr/>
          </p:nvCxnSpPr>
          <p:spPr>
            <a:xfrm flipH="1">
              <a:off x="2919517" y="4024840"/>
              <a:ext cx="378742" cy="302998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V="1">
              <a:off x="1180507" y="3562644"/>
              <a:ext cx="1907725" cy="372386"/>
            </a:xfrm>
            <a:prstGeom prst="line">
              <a:avLst/>
            </a:prstGeom>
            <a:ln w="41275" cap="rnd">
              <a:solidFill>
                <a:srgbClr val="8DC63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Content Placeholder 2"/>
          <p:cNvSpPr txBox="1">
            <a:spLocks/>
          </p:cNvSpPr>
          <p:nvPr/>
        </p:nvSpPr>
        <p:spPr>
          <a:xfrm>
            <a:off x="3016068" y="2525178"/>
            <a:ext cx="2546301" cy="38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None/>
              <a:defRPr lang="en-US" sz="1600" b="1" kern="1200" dirty="0" smtClean="0">
                <a:solidFill>
                  <a:srgbClr val="FD8D15"/>
                </a:solidFill>
                <a:latin typeface="+mn-lt"/>
                <a:ea typeface="+mn-ea"/>
                <a:cs typeface="+mn-cs"/>
              </a:defRPr>
            </a:lvl1pPr>
            <a:lvl2pPr marL="458788" indent="-225425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lang="en-US" sz="16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defRPr lang="en-US" sz="14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lang="en-US" sz="1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457200" rtl="0" eaLnBrk="1" latinLnBrk="0" hangingPunct="1">
              <a:spcBef>
                <a:spcPct val="20000"/>
              </a:spcBef>
              <a:buClr>
                <a:srgbClr val="2A6EBB"/>
              </a:buClr>
              <a:buSzPct val="70000"/>
              <a:buFont typeface="Wingdings" charset="2"/>
              <a:buChar char="§"/>
              <a:tabLst/>
              <a:defRPr lang="en-US" sz="1000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20"/>
              </a:spcBef>
              <a:buClr>
                <a:srgbClr val="2A6EBB"/>
              </a:buClr>
            </a:pPr>
            <a:r>
              <a:rPr lang="en-US" dirty="0" smtClean="0">
                <a:ea typeface="Arial"/>
                <a:cs typeface="Arial"/>
                <a:sym typeface="Arial"/>
              </a:rPr>
              <a:t>How to bridge the gap?</a:t>
            </a:r>
          </a:p>
        </p:txBody>
      </p:sp>
      <p:pic>
        <p:nvPicPr>
          <p:cNvPr id="279" name="Picture 2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6164" y="3084579"/>
            <a:ext cx="1092777" cy="6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3" dur="indefinite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6" dur="indefinite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CHALLENGES ARE A RESULT OF DIVERSITY?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01" y="3523218"/>
            <a:ext cx="1319787" cy="128930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4196" r="29381" b="26773"/>
          <a:stretch/>
        </p:blipFill>
        <p:spPr>
          <a:xfrm>
            <a:off x="1912129" y="3662200"/>
            <a:ext cx="1188788" cy="964488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2140591" y="4441533"/>
            <a:ext cx="788999" cy="2462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6666"/>
                </a:solidFill>
                <a:latin typeface="Orbitron" panose="02000000000000000000" pitchFamily="2" charset="0"/>
                <a:ea typeface="Orbitron" panose="02000000000000000000" pitchFamily="2" charset="0"/>
              </a:rPr>
              <a:t>MFG SITE</a:t>
            </a:r>
            <a:endParaRPr lang="en-US" sz="1000" dirty="0">
              <a:solidFill>
                <a:srgbClr val="666666"/>
              </a:solidFill>
              <a:latin typeface="Orbitron" panose="02000000000000000000" pitchFamily="2" charset="0"/>
              <a:ea typeface="Orbitron" panose="02000000000000000000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455542" y="3106923"/>
            <a:ext cx="646384" cy="23698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33586" r="24591" b="28473"/>
          <a:stretch/>
        </p:blipFill>
        <p:spPr>
          <a:xfrm>
            <a:off x="7698512" y="3843959"/>
            <a:ext cx="531906" cy="44823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53" y="3477907"/>
            <a:ext cx="1456947" cy="124358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32541" r="38806" b="34426"/>
          <a:stretch/>
        </p:blipFill>
        <p:spPr>
          <a:xfrm>
            <a:off x="6344019" y="3802269"/>
            <a:ext cx="466165" cy="466165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4806088" y="4219455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Distribution</a:t>
            </a:r>
            <a:endParaRPr lang="en-US" sz="900" dirty="0">
              <a:solidFill>
                <a:srgbClr val="666666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22306" y="4204771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Wholesaler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5626965" y="4083519"/>
            <a:ext cx="659631" cy="252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487470" y="4179886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Dispensary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3091983" y="4099700"/>
            <a:ext cx="293033" cy="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3470675" y="3758850"/>
            <a:ext cx="182880" cy="18288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1</a:t>
            </a:r>
            <a:endParaRPr lang="en-US" sz="1100" b="1" dirty="0"/>
          </a:p>
        </p:txBody>
      </p:sp>
      <p:sp>
        <p:nvSpPr>
          <p:cNvPr id="157" name="Oval 156"/>
          <p:cNvSpPr/>
          <p:nvPr/>
        </p:nvSpPr>
        <p:spPr>
          <a:xfrm>
            <a:off x="3472516" y="3990777"/>
            <a:ext cx="182880" cy="18288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2</a:t>
            </a:r>
            <a:endParaRPr lang="en-US" sz="1100" b="1" dirty="0"/>
          </a:p>
        </p:txBody>
      </p:sp>
      <p:sp>
        <p:nvSpPr>
          <p:cNvPr id="159" name="Oval 158"/>
          <p:cNvSpPr/>
          <p:nvPr/>
        </p:nvSpPr>
        <p:spPr>
          <a:xfrm>
            <a:off x="3472516" y="4250642"/>
            <a:ext cx="182880" cy="18288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3</a:t>
            </a:r>
            <a:endParaRPr lang="en-US" sz="11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3751274" y="4521490"/>
            <a:ext cx="75324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Lines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515747" y="4075105"/>
            <a:ext cx="451685" cy="841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6926589" y="4083519"/>
            <a:ext cx="659631" cy="252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/>
          <p:cNvGrpSpPr/>
          <p:nvPr/>
        </p:nvGrpSpPr>
        <p:grpSpPr>
          <a:xfrm>
            <a:off x="270272" y="1010705"/>
            <a:ext cx="8710410" cy="2560633"/>
            <a:chOff x="5055299" y="1119310"/>
            <a:chExt cx="3504834" cy="2696854"/>
          </a:xfrm>
        </p:grpSpPr>
        <p:sp>
          <p:nvSpPr>
            <p:cNvPr id="206" name="Rounded Rectangle 205"/>
            <p:cNvSpPr/>
            <p:nvPr/>
          </p:nvSpPr>
          <p:spPr>
            <a:xfrm>
              <a:off x="5055299" y="1119310"/>
              <a:ext cx="3504834" cy="2696854"/>
            </a:xfrm>
            <a:prstGeom prst="roundRect">
              <a:avLst>
                <a:gd name="adj" fmla="val 2888"/>
              </a:avLst>
            </a:prstGeom>
            <a:solidFill>
              <a:srgbClr val="B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5291723" y="2891980"/>
              <a:ext cx="3020443" cy="725607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</a:t>
              </a:r>
              <a:r>
                <a:rPr lang="en-US" sz="1050" dirty="0" smtClean="0">
                  <a:solidFill>
                    <a:srgbClr val="446EBE"/>
                  </a:solidFill>
                </a:rPr>
                <a:t>2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sp>
          <p:nvSpPr>
            <p:cNvPr id="210" name="Rounded Rectangle 209"/>
            <p:cNvSpPr/>
            <p:nvPr/>
          </p:nvSpPr>
          <p:spPr>
            <a:xfrm>
              <a:off x="5291723" y="2089218"/>
              <a:ext cx="3020443" cy="723106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</a:t>
              </a:r>
              <a:r>
                <a:rPr lang="en-US" sz="1050" dirty="0" smtClean="0">
                  <a:solidFill>
                    <a:srgbClr val="446EBE"/>
                  </a:solidFill>
                </a:rPr>
                <a:t>3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5291723" y="1310457"/>
              <a:ext cx="3020443" cy="72626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>
                  <a:solidFill>
                    <a:srgbClr val="446EBE"/>
                  </a:solidFill>
                </a:rPr>
                <a:t>LEVEL </a:t>
              </a:r>
              <a:r>
                <a:rPr lang="en-US" sz="1050" dirty="0" smtClean="0">
                  <a:solidFill>
                    <a:srgbClr val="446EBE"/>
                  </a:solidFill>
                </a:rPr>
                <a:t>4</a:t>
              </a:r>
              <a:endParaRPr lang="en-US" sz="1050" dirty="0">
                <a:solidFill>
                  <a:srgbClr val="446EBE"/>
                </a:solidFill>
              </a:endParaRPr>
            </a:p>
          </p:txBody>
        </p:sp>
        <p:grpSp>
          <p:nvGrpSpPr>
            <p:cNvPr id="212" name="Group 10"/>
            <p:cNvGrpSpPr>
              <a:grpSpLocks noChangeAspect="1"/>
            </p:cNvGrpSpPr>
            <p:nvPr/>
          </p:nvGrpSpPr>
          <p:grpSpPr bwMode="auto">
            <a:xfrm>
              <a:off x="7931792" y="2137244"/>
              <a:ext cx="432465" cy="326828"/>
              <a:chOff x="2406" y="1328"/>
              <a:chExt cx="353" cy="316"/>
            </a:xfrm>
          </p:grpSpPr>
          <p:sp>
            <p:nvSpPr>
              <p:cNvPr id="21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406" y="1328"/>
                <a:ext cx="35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19" name="Rectangle 14"/>
              <p:cNvSpPr>
                <a:spLocks noChangeArrowheads="1"/>
              </p:cNvSpPr>
              <p:nvPr/>
            </p:nvSpPr>
            <p:spPr bwMode="auto">
              <a:xfrm>
                <a:off x="2681" y="1394"/>
                <a:ext cx="25" cy="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214" name="Up-Down Arrow 213"/>
            <p:cNvSpPr/>
            <p:nvPr/>
          </p:nvSpPr>
          <p:spPr>
            <a:xfrm>
              <a:off x="5124186" y="1458685"/>
              <a:ext cx="89537" cy="2048738"/>
            </a:xfrm>
            <a:prstGeom prst="upDownArrow">
              <a:avLst/>
            </a:prstGeom>
            <a:solidFill>
              <a:srgbClr val="446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29" y="2462283"/>
            <a:ext cx="1803730" cy="1176958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31460" r="35726" b="32152"/>
          <a:stretch/>
        </p:blipFill>
        <p:spPr>
          <a:xfrm>
            <a:off x="5989340" y="1219186"/>
            <a:ext cx="1017105" cy="612452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3" y="1653009"/>
            <a:ext cx="1335730" cy="1210668"/>
          </a:xfrm>
          <a:prstGeom prst="rect">
            <a:avLst/>
          </a:prstGeom>
          <a:noFill/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71" y="1653009"/>
            <a:ext cx="1335730" cy="1210668"/>
          </a:xfrm>
          <a:prstGeom prst="rect">
            <a:avLst/>
          </a:prstGeom>
          <a:noFill/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32" y="1653009"/>
            <a:ext cx="1335730" cy="1210668"/>
          </a:xfrm>
          <a:prstGeom prst="rect">
            <a:avLst/>
          </a:prstGeom>
          <a:noFill/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53" y="2447799"/>
            <a:ext cx="1803730" cy="1176958"/>
          </a:xfrm>
          <a:prstGeom prst="rect">
            <a:avLst/>
          </a:prstGeom>
        </p:spPr>
      </p:pic>
      <p:cxnSp>
        <p:nvCxnSpPr>
          <p:cNvPr id="230" name="Straight Connector 229"/>
          <p:cNvCxnSpPr/>
          <p:nvPr/>
        </p:nvCxnSpPr>
        <p:spPr>
          <a:xfrm>
            <a:off x="2567306" y="2575143"/>
            <a:ext cx="0" cy="1183707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236497" y="2601521"/>
            <a:ext cx="0" cy="1183707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514689" y="1831638"/>
            <a:ext cx="0" cy="183056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4090983" y="3343906"/>
            <a:ext cx="0" cy="26521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3091983" y="2414526"/>
            <a:ext cx="650357" cy="47509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3091983" y="2245306"/>
            <a:ext cx="1834979" cy="1266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5477665" y="1676401"/>
            <a:ext cx="562213" cy="51347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5100" y="1664858"/>
            <a:ext cx="1171423" cy="307777"/>
          </a:xfrm>
          <a:prstGeom prst="rect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VENDOR</a:t>
            </a:r>
            <a:r>
              <a:rPr lang="en-US" b="1" i="1" dirty="0" smtClean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652787" y="1645038"/>
            <a:ext cx="1171423" cy="307777"/>
          </a:xfrm>
          <a:prstGeom prst="rect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VENDOR</a:t>
            </a:r>
            <a:r>
              <a:rPr lang="en-US" b="1" i="1" dirty="0" smtClean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511157" y="2454480"/>
            <a:ext cx="1171423" cy="307777"/>
          </a:xfrm>
          <a:prstGeom prst="rect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VENDOR</a:t>
            </a:r>
            <a:r>
              <a:rPr lang="en-US" b="1" i="1" dirty="0" smtClean="0">
                <a:solidFill>
                  <a:schemeClr val="bg1"/>
                </a:solidFill>
              </a:rPr>
              <a:t> C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674130" y="1662464"/>
            <a:ext cx="1171423" cy="307777"/>
          </a:xfrm>
          <a:prstGeom prst="rect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VENDOR</a:t>
            </a:r>
            <a:r>
              <a:rPr lang="en-US" b="1" i="1" dirty="0" smtClean="0">
                <a:solidFill>
                  <a:schemeClr val="bg1"/>
                </a:solidFill>
              </a:rPr>
              <a:t> D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019800" y="832330"/>
            <a:ext cx="1171423" cy="307777"/>
          </a:xfrm>
          <a:prstGeom prst="rect">
            <a:avLst/>
          </a:prstGeom>
          <a:solidFill>
            <a:srgbClr val="8DC63F">
              <a:alpha val="98000"/>
            </a:srgbClr>
          </a:solidFill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VENDOR</a:t>
            </a:r>
            <a:r>
              <a:rPr lang="en-US" b="1" i="1" dirty="0" smtClean="0">
                <a:solidFill>
                  <a:schemeClr val="bg1"/>
                </a:solidFill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24470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9" grpId="0" animBg="1"/>
      <p:bldP spid="240" grpId="0" animBg="1"/>
      <p:bldP spid="241" grpId="0" animBg="1"/>
      <p:bldP spid="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1742"/>
            <a:ext cx="6520744" cy="542925"/>
          </a:xfrm>
        </p:spPr>
        <p:txBody>
          <a:bodyPr/>
          <a:lstStyle/>
          <a:p>
            <a:r>
              <a:rPr lang="en-US" dirty="0" smtClean="0"/>
              <a:t>IT ALL STARTS AT THE MANUFACTURER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7810" y="480253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92CA29DF-2107-C446-A3E0-1D0F33D80C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5" name="Content Placeholder 4"/>
          <p:cNvSpPr>
            <a:spLocks noGrp="1"/>
          </p:cNvSpPr>
          <p:nvPr>
            <p:ph idx="1"/>
          </p:nvPr>
        </p:nvSpPr>
        <p:spPr>
          <a:xfrm>
            <a:off x="457200" y="843383"/>
            <a:ext cx="8229600" cy="3750845"/>
          </a:xfrm>
        </p:spPr>
        <p:txBody>
          <a:bodyPr/>
          <a:lstStyle/>
          <a:p>
            <a:r>
              <a:rPr lang="en-US" dirty="0" smtClean="0"/>
              <a:t>KEY CONSIDERATIONS</a:t>
            </a:r>
            <a:endParaRPr lang="en-US" dirty="0"/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solidFill>
                  <a:srgbClr val="666666"/>
                </a:solidFill>
              </a:rPr>
              <a:t>Line speeds impact print quality &gt;&gt; print quality impacts the supply chain.</a:t>
            </a:r>
            <a:endParaRPr lang="en-US" sz="1400" b="0" dirty="0">
              <a:solidFill>
                <a:srgbClr val="666666"/>
              </a:solidFill>
            </a:endParaRP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solidFill>
                  <a:srgbClr val="666666"/>
                </a:solidFill>
              </a:rPr>
              <a:t>Does your infrastructure have the flexibility it needs?</a:t>
            </a: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solidFill>
                  <a:srgbClr val="666666"/>
                </a:solidFill>
              </a:rPr>
              <a:t>SOPs : “business as is” vs. “business to be”.</a:t>
            </a: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solidFill>
                  <a:srgbClr val="666666"/>
                </a:solidFill>
              </a:rPr>
              <a:t>Anything can happen, how do you support the exception handling?</a:t>
            </a: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r>
              <a:rPr lang="en-US" sz="1400" b="0" dirty="0" smtClean="0">
                <a:solidFill>
                  <a:srgbClr val="666666"/>
                </a:solidFill>
              </a:rPr>
              <a:t>Do your outsourced resources have the capability to support serialization?</a:t>
            </a:r>
          </a:p>
          <a:p>
            <a:pPr marL="285750" indent="-285750">
              <a:buClr>
                <a:srgbClr val="2A6EBB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Clr>
                <a:srgbClr val="2A6EBB"/>
              </a:buClr>
            </a:pPr>
            <a:endParaRPr lang="en-US" sz="1400" b="0" dirty="0" smtClean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666666"/>
              </a:solidFill>
            </a:endParaRPr>
          </a:p>
          <a:p>
            <a:endParaRPr lang="en-US" b="0" dirty="0" smtClean="0">
              <a:solidFill>
                <a:srgbClr val="666666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69279" y="3450195"/>
            <a:ext cx="1327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FACT: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Lines can run</a:t>
            </a: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ver 500 ppm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8236" y="3463736"/>
            <a:ext cx="9717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FACT: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Lot Sizes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2.5M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48108" y="3461600"/>
            <a:ext cx="1330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FACT: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Active Volume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in Billions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802538"/>
            <a:ext cx="5562600" cy="274637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64276" y="2407133"/>
            <a:ext cx="5487572" cy="2488478"/>
            <a:chOff x="550647" y="733696"/>
            <a:chExt cx="7873983" cy="383528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983555" y="2626143"/>
              <a:ext cx="4484" cy="304648"/>
            </a:xfrm>
            <a:prstGeom prst="line">
              <a:avLst/>
            </a:prstGeom>
            <a:ln>
              <a:solidFill>
                <a:srgbClr val="99CA3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80178" y="2608419"/>
              <a:ext cx="3862986" cy="48004"/>
            </a:xfrm>
            <a:prstGeom prst="line">
              <a:avLst/>
            </a:prstGeom>
            <a:ln>
              <a:solidFill>
                <a:srgbClr val="99CA3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82786" y="2495809"/>
              <a:ext cx="1289018" cy="353296"/>
            </a:xfrm>
            <a:prstGeom prst="rect">
              <a:avLst/>
            </a:prstGeom>
            <a:solidFill>
              <a:srgbClr val="6666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SERIALS</a:t>
              </a:r>
            </a:p>
          </p:txBody>
        </p:sp>
        <p:sp>
          <p:nvSpPr>
            <p:cNvPr id="18" name="Flowchart: Merge 17"/>
            <p:cNvSpPr/>
            <p:nvPr/>
          </p:nvSpPr>
          <p:spPr>
            <a:xfrm rot="16200000">
              <a:off x="986181" y="2466759"/>
              <a:ext cx="462639" cy="319124"/>
            </a:xfrm>
            <a:prstGeom prst="flowChartMerge">
              <a:avLst/>
            </a:prstGeom>
            <a:solidFill>
              <a:srgbClr val="99CA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71" y="1700223"/>
              <a:ext cx="1916606" cy="1865903"/>
            </a:xfrm>
            <a:prstGeom prst="rect">
              <a:avLst/>
            </a:prstGeom>
            <a:no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192" y="2124666"/>
              <a:ext cx="2692738" cy="23920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710" y="1021648"/>
              <a:ext cx="2588128" cy="18139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84027" y="3714986"/>
              <a:ext cx="1237015" cy="61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666666"/>
                  </a:solidFill>
                </a:rPr>
                <a:t>Packaging on the Line</a:t>
              </a:r>
              <a:endParaRPr lang="en-US" sz="1000" dirty="0">
                <a:solidFill>
                  <a:srgbClr val="666666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2460236" y="2313189"/>
              <a:ext cx="4484" cy="304648"/>
            </a:xfrm>
            <a:prstGeom prst="line">
              <a:avLst/>
            </a:prstGeom>
            <a:ln>
              <a:solidFill>
                <a:srgbClr val="99CA3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842033" y="2342182"/>
              <a:ext cx="0" cy="296984"/>
            </a:xfrm>
            <a:prstGeom prst="line">
              <a:avLst/>
            </a:prstGeom>
            <a:ln>
              <a:solidFill>
                <a:srgbClr val="99CA3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843164" y="2359059"/>
              <a:ext cx="4484" cy="304648"/>
            </a:xfrm>
            <a:prstGeom prst="line">
              <a:avLst/>
            </a:prstGeom>
            <a:ln>
              <a:solidFill>
                <a:srgbClr val="99CA3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783191" y="2659973"/>
              <a:ext cx="4484" cy="304648"/>
            </a:xfrm>
            <a:prstGeom prst="line">
              <a:avLst/>
            </a:prstGeom>
            <a:ln>
              <a:solidFill>
                <a:srgbClr val="99CA3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16878" y="1318821"/>
              <a:ext cx="1521150" cy="37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666666"/>
                  </a:solidFill>
                </a:rPr>
                <a:t>Interface</a:t>
              </a:r>
              <a:endParaRPr lang="en-US" sz="1000" dirty="0">
                <a:solidFill>
                  <a:srgbClr val="666666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362" y="741282"/>
              <a:ext cx="2739812" cy="256345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197" y="991758"/>
              <a:ext cx="1995147" cy="21131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011" y="733696"/>
              <a:ext cx="3042256" cy="259673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10644" y="2342182"/>
              <a:ext cx="1990810" cy="211300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904" y="733696"/>
              <a:ext cx="1720726" cy="2628762"/>
            </a:xfrm>
            <a:prstGeom prst="rect">
              <a:avLst/>
            </a:prstGeom>
          </p:spPr>
        </p:pic>
        <p:sp>
          <p:nvSpPr>
            <p:cNvPr id="40" name="Flowchart: Merge 39"/>
            <p:cNvSpPr/>
            <p:nvPr/>
          </p:nvSpPr>
          <p:spPr>
            <a:xfrm rot="16200000">
              <a:off x="6651804" y="1972818"/>
              <a:ext cx="266235" cy="135598"/>
            </a:xfrm>
            <a:prstGeom prst="flowChartMerge">
              <a:avLst/>
            </a:prstGeom>
            <a:solidFill>
              <a:srgbClr val="99CA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05564" y="1161796"/>
              <a:ext cx="1521150" cy="61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666666"/>
                  </a:solidFill>
                </a:rPr>
                <a:t>QA Release &amp; Shipping</a:t>
              </a:r>
              <a:endParaRPr lang="en-US" sz="1000" dirty="0">
                <a:solidFill>
                  <a:srgbClr val="666666"/>
                </a:solidFill>
              </a:endParaRPr>
            </a:p>
          </p:txBody>
        </p:sp>
        <p:sp>
          <p:nvSpPr>
            <p:cNvPr id="42" name="Flowchart: Merge 41"/>
            <p:cNvSpPr/>
            <p:nvPr/>
          </p:nvSpPr>
          <p:spPr>
            <a:xfrm rot="16200000">
              <a:off x="5317522" y="3244218"/>
              <a:ext cx="266235" cy="135598"/>
            </a:xfrm>
            <a:prstGeom prst="flowChartMerge">
              <a:avLst/>
            </a:prstGeom>
            <a:solidFill>
              <a:srgbClr val="99CA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51047" y="3715152"/>
              <a:ext cx="1521150" cy="853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666666"/>
                  </a:solidFill>
                </a:rPr>
                <a:t>Storage, Warehousing &amp; Reworks</a:t>
              </a:r>
              <a:endParaRPr lang="en-US" sz="1000" dirty="0">
                <a:solidFill>
                  <a:srgbClr val="666666"/>
                </a:solidFill>
              </a:endParaRPr>
            </a:p>
          </p:txBody>
        </p:sp>
        <p:sp>
          <p:nvSpPr>
            <p:cNvPr id="44" name="Flowchart: Merge 43"/>
            <p:cNvSpPr/>
            <p:nvPr/>
          </p:nvSpPr>
          <p:spPr>
            <a:xfrm rot="16200000">
              <a:off x="4182493" y="1938712"/>
              <a:ext cx="266235" cy="135598"/>
            </a:xfrm>
            <a:prstGeom prst="flowChartMerge">
              <a:avLst/>
            </a:prstGeom>
            <a:solidFill>
              <a:srgbClr val="99CA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00308" y="1207869"/>
              <a:ext cx="1521150" cy="61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666666"/>
                  </a:solidFill>
                </a:rPr>
                <a:t>Offline </a:t>
              </a:r>
              <a:br>
                <a:rPr lang="en-US" sz="1000" dirty="0" smtClean="0">
                  <a:solidFill>
                    <a:srgbClr val="666666"/>
                  </a:solidFill>
                </a:rPr>
              </a:br>
              <a:r>
                <a:rPr lang="en-US" sz="1000" dirty="0" smtClean="0">
                  <a:solidFill>
                    <a:srgbClr val="666666"/>
                  </a:solidFill>
                </a:rPr>
                <a:t>Operations</a:t>
              </a:r>
              <a:endParaRPr lang="en-US" sz="1000" dirty="0">
                <a:solidFill>
                  <a:srgbClr val="6666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7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VALUE WEB OF YOUR SUPPLY CHAIN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2016 Systech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KNOWING YOUR SUPPLY CHAIN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2016 </a:t>
            </a:r>
            <a:r>
              <a:rPr lang="en-US" dirty="0"/>
              <a:t>Systech International.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A29DF-2107-C446-A3E0-1D0F33D80C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897620" y="1882292"/>
            <a:ext cx="646384" cy="23698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33586" r="24591" b="28473"/>
          <a:stretch/>
        </p:blipFill>
        <p:spPr>
          <a:xfrm>
            <a:off x="7554634" y="1335918"/>
            <a:ext cx="531906" cy="448235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4174321" y="1151272"/>
            <a:ext cx="765404" cy="43187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43592" y="1671845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Dispensary</a:t>
            </a:r>
            <a:endParaRPr lang="en-US" sz="900" dirty="0">
              <a:solidFill>
                <a:srgbClr val="66666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508143" y="2056744"/>
            <a:ext cx="634897" cy="2182926"/>
            <a:chOff x="7581018" y="3458241"/>
            <a:chExt cx="634897" cy="218292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82" t="25276" r="34669" b="27288"/>
            <a:stretch/>
          </p:blipFill>
          <p:spPr>
            <a:xfrm>
              <a:off x="7581018" y="3458241"/>
              <a:ext cx="287078" cy="5183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3" t="24522" r="20515" b="29502"/>
            <a:stretch/>
          </p:blipFill>
          <p:spPr>
            <a:xfrm>
              <a:off x="7827428" y="3607001"/>
              <a:ext cx="388487" cy="359922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82" t="25276" r="34669" b="27288"/>
            <a:stretch/>
          </p:blipFill>
          <p:spPr>
            <a:xfrm>
              <a:off x="7773216" y="5122831"/>
              <a:ext cx="287078" cy="518336"/>
            </a:xfrm>
            <a:prstGeom prst="rect">
              <a:avLst/>
            </a:prstGeom>
          </p:spPr>
        </p:pic>
      </p:grpSp>
      <p:cxnSp>
        <p:nvCxnSpPr>
          <p:cNvPr id="61" name="Straight Connector 60"/>
          <p:cNvCxnSpPr/>
          <p:nvPr/>
        </p:nvCxnSpPr>
        <p:spPr>
          <a:xfrm flipV="1">
            <a:off x="7825592" y="1851914"/>
            <a:ext cx="0" cy="28952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23167" r="27155" b="18822"/>
          <a:stretch/>
        </p:blipFill>
        <p:spPr>
          <a:xfrm>
            <a:off x="630979" y="994665"/>
            <a:ext cx="620399" cy="7460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4196" r="29381" b="26773"/>
          <a:stretch/>
        </p:blipFill>
        <p:spPr>
          <a:xfrm>
            <a:off x="2006089" y="1645261"/>
            <a:ext cx="813650" cy="660131"/>
          </a:xfrm>
          <a:prstGeom prst="rect">
            <a:avLst/>
          </a:prstGeom>
        </p:spPr>
      </p:pic>
      <p:cxnSp>
        <p:nvCxnSpPr>
          <p:cNvPr id="66" name="Straight Connector 65"/>
          <p:cNvCxnSpPr>
            <a:stCxn id="65" idx="3"/>
          </p:cNvCxnSpPr>
          <p:nvPr/>
        </p:nvCxnSpPr>
        <p:spPr>
          <a:xfrm flipV="1">
            <a:off x="2819739" y="1755156"/>
            <a:ext cx="781500" cy="22017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000879" y="2166048"/>
            <a:ext cx="97815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6666"/>
                </a:solidFill>
                <a:latin typeface="Orbitron" panose="02000000000000000000" pitchFamily="2" charset="0"/>
                <a:ea typeface="Orbitron" panose="02000000000000000000" pitchFamily="2" charset="0"/>
              </a:rPr>
              <a:t>CMO / CPO</a:t>
            </a:r>
            <a:endParaRPr lang="en-US" sz="1000" dirty="0">
              <a:solidFill>
                <a:srgbClr val="666666"/>
              </a:solidFill>
              <a:latin typeface="Orbitron" panose="02000000000000000000" pitchFamily="2" charset="0"/>
              <a:ea typeface="Orbitron" panose="02000000000000000000" pitchFamily="2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222803" y="1440560"/>
            <a:ext cx="913045" cy="404929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37097" y="2033443"/>
            <a:ext cx="481784" cy="17204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23167" r="27155" b="18822"/>
          <a:stretch/>
        </p:blipFill>
        <p:spPr>
          <a:xfrm>
            <a:off x="1138085" y="2021700"/>
            <a:ext cx="620399" cy="746049"/>
          </a:xfrm>
          <a:prstGeom prst="rect">
            <a:avLst/>
          </a:prstGeom>
        </p:spPr>
      </p:pic>
      <p:pic>
        <p:nvPicPr>
          <p:cNvPr id="72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23167" r="27155" b="18822"/>
          <a:stretch/>
        </p:blipFill>
        <p:spPr>
          <a:xfrm>
            <a:off x="2258192" y="724076"/>
            <a:ext cx="620399" cy="746049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 flipV="1">
            <a:off x="2438248" y="1373505"/>
            <a:ext cx="9677" cy="41927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23167" r="27155" b="18822"/>
          <a:stretch/>
        </p:blipFill>
        <p:spPr>
          <a:xfrm>
            <a:off x="857783" y="3364232"/>
            <a:ext cx="1219006" cy="146589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271841" y="4608586"/>
            <a:ext cx="407484" cy="2462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6666"/>
                </a:solidFill>
                <a:latin typeface="Orbitron" panose="02000000000000000000" pitchFamily="2" charset="0"/>
                <a:ea typeface="Orbitron" panose="02000000000000000000" pitchFamily="2" charset="0"/>
              </a:rPr>
              <a:t>HQ</a:t>
            </a:r>
            <a:endParaRPr lang="en-US" sz="1000" dirty="0">
              <a:solidFill>
                <a:srgbClr val="666666"/>
              </a:solidFill>
              <a:latin typeface="Orbitron" panose="02000000000000000000" pitchFamily="2" charset="0"/>
              <a:ea typeface="Orbitron" panose="02000000000000000000" pitchFamily="2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36965" r="28350" b="21938"/>
          <a:stretch/>
        </p:blipFill>
        <p:spPr>
          <a:xfrm>
            <a:off x="2539851" y="3302845"/>
            <a:ext cx="922248" cy="61951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249006" y="3770771"/>
            <a:ext cx="149589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6666"/>
                </a:solidFill>
                <a:latin typeface="Orbitron" panose="02000000000000000000" pitchFamily="2" charset="0"/>
                <a:ea typeface="Orbitron" panose="02000000000000000000" pitchFamily="2" charset="0"/>
              </a:rPr>
              <a:t>CORPORATE PRODUCTION</a:t>
            </a:r>
            <a:endParaRPr lang="en-US" sz="1000" dirty="0">
              <a:solidFill>
                <a:srgbClr val="666666"/>
              </a:solidFill>
              <a:latin typeface="Orbitron" panose="02000000000000000000" pitchFamily="2" charset="0"/>
              <a:ea typeface="Orbitron" panose="02000000000000000000" pitchFamily="2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1941413" y="3523075"/>
            <a:ext cx="733865" cy="35148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368284" y="3281543"/>
            <a:ext cx="432701" cy="18420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942094" y="2542880"/>
            <a:ext cx="1611417" cy="98019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23167" r="27155" b="18822"/>
          <a:stretch/>
        </p:blipFill>
        <p:spPr>
          <a:xfrm>
            <a:off x="1638564" y="2504885"/>
            <a:ext cx="620399" cy="746049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 flipH="1">
            <a:off x="1648192" y="3215184"/>
            <a:ext cx="164699" cy="329618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133575" y="2368274"/>
            <a:ext cx="160327" cy="24360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24" y="2651096"/>
            <a:ext cx="1456947" cy="1243587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743559" y="3392842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Distribution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19" y="1155129"/>
            <a:ext cx="1456947" cy="1243587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3486754" y="1896875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Distribution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49" y="1893792"/>
            <a:ext cx="1456947" cy="1243587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368284" y="2635538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Distribution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92" name="Straight Connector 91"/>
          <p:cNvCxnSpPr>
            <a:stCxn id="65" idx="3"/>
          </p:cNvCxnSpPr>
          <p:nvPr/>
        </p:nvCxnSpPr>
        <p:spPr>
          <a:xfrm>
            <a:off x="2819739" y="1975327"/>
            <a:ext cx="680585" cy="46398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358018" y="2890833"/>
            <a:ext cx="189551" cy="57491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32541" r="38806" b="34426"/>
          <a:stretch/>
        </p:blipFill>
        <p:spPr>
          <a:xfrm>
            <a:off x="4957271" y="901223"/>
            <a:ext cx="466165" cy="466165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4735558" y="1303725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Supplier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5140117" y="1676135"/>
            <a:ext cx="370541" cy="412313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4908152" y="2034946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6129198" y="1147723"/>
            <a:ext cx="370541" cy="412313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5897233" y="1506534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5018410" y="3688526"/>
            <a:ext cx="370541" cy="412313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4786445" y="4047337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6080461" y="3137379"/>
            <a:ext cx="370541" cy="412313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5848496" y="3496190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Warehouse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32541" r="38806" b="34426"/>
          <a:stretch/>
        </p:blipFill>
        <p:spPr>
          <a:xfrm>
            <a:off x="4803656" y="2504885"/>
            <a:ext cx="466165" cy="46616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4581943" y="2907387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Supplier</a:t>
            </a:r>
            <a:endParaRPr lang="en-US" sz="900" dirty="0">
              <a:solidFill>
                <a:srgbClr val="666666"/>
              </a:solidFill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5" t="32541" r="38806" b="34426"/>
          <a:stretch/>
        </p:blipFill>
        <p:spPr>
          <a:xfrm>
            <a:off x="6129198" y="2157928"/>
            <a:ext cx="466165" cy="466165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907485" y="2560430"/>
            <a:ext cx="95398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Supplier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4191915" y="1965044"/>
            <a:ext cx="839092" cy="45068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4384110" y="2881214"/>
            <a:ext cx="351448" cy="16616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456121" y="3640069"/>
            <a:ext cx="511315" cy="31642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4294163" y="1810813"/>
            <a:ext cx="736844" cy="856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188601" y="2568994"/>
            <a:ext cx="597844" cy="163254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4" idx="2"/>
          </p:cNvCxnSpPr>
          <p:nvPr/>
        </p:nvCxnSpPr>
        <p:spPr>
          <a:xfrm>
            <a:off x="5058938" y="3138219"/>
            <a:ext cx="201491" cy="46476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5235053" y="2262442"/>
            <a:ext cx="97493" cy="297988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5" idx="1"/>
          </p:cNvCxnSpPr>
          <p:nvPr/>
        </p:nvCxnSpPr>
        <p:spPr>
          <a:xfrm flipH="1">
            <a:off x="5279177" y="2391011"/>
            <a:ext cx="850021" cy="435321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5442577" y="1198650"/>
            <a:ext cx="577223" cy="117268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6530270" y="1363830"/>
            <a:ext cx="971846" cy="165660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45611" r="35704" b="23148"/>
          <a:stretch/>
        </p:blipFill>
        <p:spPr>
          <a:xfrm>
            <a:off x="7640321" y="2895771"/>
            <a:ext cx="370541" cy="412313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7408356" y="3254582"/>
            <a:ext cx="81667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66666"/>
                </a:solidFill>
              </a:rPr>
              <a:t>Hospital</a:t>
            </a:r>
            <a:endParaRPr lang="en-US" sz="900" dirty="0">
              <a:solidFill>
                <a:srgbClr val="666666"/>
              </a:solidFill>
            </a:endParaRPr>
          </a:p>
        </p:txBody>
      </p:sp>
      <p:cxnSp>
        <p:nvCxnSpPr>
          <p:cNvPr id="142" name="Straight Connector 141"/>
          <p:cNvCxnSpPr>
            <a:endCxn id="140" idx="2"/>
          </p:cNvCxnSpPr>
          <p:nvPr/>
        </p:nvCxnSpPr>
        <p:spPr>
          <a:xfrm flipH="1" flipV="1">
            <a:off x="7816696" y="3485414"/>
            <a:ext cx="8896" cy="203112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6582788" y="2446218"/>
            <a:ext cx="971846" cy="576585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6471551" y="3047377"/>
            <a:ext cx="1083083" cy="26770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6571511" y="1712610"/>
            <a:ext cx="930605" cy="635556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08" idx="2"/>
          </p:cNvCxnSpPr>
          <p:nvPr/>
        </p:nvCxnSpPr>
        <p:spPr>
          <a:xfrm>
            <a:off x="6305573" y="1737366"/>
            <a:ext cx="30160" cy="42586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109" idx="3"/>
          </p:cNvCxnSpPr>
          <p:nvPr/>
        </p:nvCxnSpPr>
        <p:spPr>
          <a:xfrm flipH="1">
            <a:off x="5388951" y="3423000"/>
            <a:ext cx="603486" cy="47168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5294363" y="2857176"/>
            <a:ext cx="709764" cy="471353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5516821" y="1440560"/>
            <a:ext cx="530530" cy="387748"/>
          </a:xfrm>
          <a:prstGeom prst="line">
            <a:avLst/>
          </a:prstGeom>
          <a:ln w="41275" cap="rnd">
            <a:solidFill>
              <a:srgbClr val="8DC63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itle 3"/>
          <p:cNvSpPr txBox="1">
            <a:spLocks/>
          </p:cNvSpPr>
          <p:nvPr/>
        </p:nvSpPr>
        <p:spPr>
          <a:xfrm>
            <a:off x="2104886" y="4236272"/>
            <a:ext cx="6423209" cy="542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1600" b="1" kern="1200" dirty="0">
                <a:solidFill>
                  <a:srgbClr val="2A6EB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FD8D15"/>
                </a:solidFill>
              </a:rPr>
              <a:t>Traceability means being able to provide full visibility </a:t>
            </a:r>
            <a:br>
              <a:rPr lang="en-US" dirty="0" smtClean="0">
                <a:solidFill>
                  <a:srgbClr val="FD8D15"/>
                </a:solidFill>
              </a:rPr>
            </a:br>
            <a:r>
              <a:rPr lang="en-US" dirty="0" smtClean="0">
                <a:solidFill>
                  <a:srgbClr val="FD8D15"/>
                </a:solidFill>
              </a:rPr>
              <a:t>of a product as it moves through the supply chain.</a:t>
            </a:r>
            <a:endParaRPr lang="en-US" dirty="0">
              <a:solidFill>
                <a:srgbClr val="FD8D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hfnYPk9kmS08I.GLjD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hfnYPk9kmS08I.GLjDrw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9365</TotalTime>
  <Words>2200</Words>
  <Application>Microsoft Office PowerPoint</Application>
  <PresentationFormat>On-screen Show (16:9)</PresentationFormat>
  <Paragraphs>619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Orbitron</vt:lpstr>
      <vt:lpstr>Wingdings</vt:lpstr>
      <vt:lpstr>Custom Design</vt:lpstr>
      <vt:lpstr>1_Custom Design</vt:lpstr>
      <vt:lpstr>SUPPLY CHAIN TRACEABILITY ACROSS THE ENTERPRISE</vt:lpstr>
      <vt:lpstr>INTRODUCTION</vt:lpstr>
      <vt:lpstr>THE PROBLEM</vt:lpstr>
      <vt:lpstr>WHAT BUSINESS CHALLENGES ARE WE TRYING TO SOLVE?</vt:lpstr>
      <vt:lpstr>WHAT SYSTEMS ARE WE TRYING TO UNITE?</vt:lpstr>
      <vt:lpstr>WHAT CHALLENGES ARE A RESULT OF DIVERSITY?</vt:lpstr>
      <vt:lpstr>IT ALL STARTS AT THE MANUFACTURER</vt:lpstr>
      <vt:lpstr>PowerPoint Presentation</vt:lpstr>
      <vt:lpstr>KNOWING YOUR SUPPLY CHAIN</vt:lpstr>
      <vt:lpstr>HAVE YOU ASSESSED YOUR SUPPLY CHAIN NEEDS?</vt:lpstr>
      <vt:lpstr>DATA : RICHER, NOT POORER</vt:lpstr>
      <vt:lpstr>A ROBUST DATA MODEL</vt:lpstr>
      <vt:lpstr>PowerPoint Presentation</vt:lpstr>
      <vt:lpstr>EYE-OPENING DATA</vt:lpstr>
      <vt:lpstr>SERIALIZATION ENABLING COST SAVINGS </vt:lpstr>
      <vt:lpstr>EXCEPTION HANDLING IS CRITICAL</vt:lpstr>
      <vt:lpstr>EXCEPTION HANDLING USE CASES</vt:lpstr>
      <vt:lpstr>PowerPoint Presentation</vt:lpstr>
      <vt:lpstr>EU SUPPLY CHAIN – A SHORT OVERVIEW</vt:lpstr>
      <vt:lpstr>IT’S NOT JUST THE EU … A GLOBAL MOVING TARGET</vt:lpstr>
      <vt:lpstr>THE EUROPEAN HUB MODEL</vt:lpstr>
      <vt:lpstr>PowerPoint Presentation</vt:lpstr>
      <vt:lpstr>SOLUTION SELECTION CRITERIA</vt:lpstr>
      <vt:lpstr>REQUIREMENTS : ENTERPRISE LEVEL AND BEYOND</vt:lpstr>
      <vt:lpstr>PowerPoint Presentation</vt:lpstr>
      <vt:lpstr>SOLVE CHALLENGES</vt:lpstr>
      <vt:lpstr>UNITRACE - SOLVING ENTERPRISE SERIALIZATION CHALLENGES</vt:lpstr>
      <vt:lpstr>CLOUD BASED SERIAL NUMBER MANAGEMENT</vt:lpstr>
      <vt:lpstr>SUPPLY CHAIN REWORK</vt:lpstr>
      <vt:lpstr>EVENT REPOSITORY FOR THE SUPPLY CHAIN</vt:lpstr>
      <vt:lpstr>SYSTECH UNITRACE™</vt:lpstr>
      <vt:lpstr>THROUGH THE EYES OF THE BRAND OWNER </vt:lpstr>
      <vt:lpstr>THROUGH THE EYES OF CONTRACT SERVICE PROVIDER</vt:lpstr>
      <vt:lpstr>        Security</vt:lpstr>
      <vt:lpstr>LEVELS OF CLOUD SECURITY</vt:lpstr>
      <vt:lpstr>SHARED RESPONSIBILITY MODEL</vt:lpstr>
      <vt:lpstr>SUMMARY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2015-2016 Marketing Plan</dc:title>
  <dc:creator>Hurley, Erin</dc:creator>
  <cp:lastModifiedBy>DeJean, David</cp:lastModifiedBy>
  <cp:revision>407</cp:revision>
  <dcterms:modified xsi:type="dcterms:W3CDTF">2016-05-24T10:39:37Z</dcterms:modified>
</cp:coreProperties>
</file>